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1"/>
  </p:sldMasterIdLst>
  <p:notesMasterIdLst>
    <p:notesMasterId r:id="rId12"/>
  </p:notesMasterIdLst>
  <p:sldIdLst>
    <p:sldId id="256" r:id="rId2"/>
    <p:sldId id="257" r:id="rId3"/>
    <p:sldId id="270" r:id="rId4"/>
    <p:sldId id="272" r:id="rId5"/>
    <p:sldId id="273" r:id="rId6"/>
    <p:sldId id="274" r:id="rId7"/>
    <p:sldId id="275" r:id="rId8"/>
    <p:sldId id="277" r:id="rId9"/>
    <p:sldId id="278" r:id="rId10"/>
    <p:sldId id="279" r:id="rId11"/>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AE2C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3" d="100"/>
          <a:sy n="103" d="100"/>
        </p:scale>
        <p:origin x="-96"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endParaRPr lang="en-US" altLang="en-US"/>
          </a:p>
        </p:txBody>
      </p:sp>
      <p:sp>
        <p:nvSpPr>
          <p:cNvPr id="1536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endParaRPr lang="en-US" altLang="en-US"/>
          </a:p>
        </p:txBody>
      </p:sp>
      <p:sp>
        <p:nvSpPr>
          <p:cNvPr id="153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536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536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endParaRPr lang="en-US" altLang="en-US"/>
          </a:p>
        </p:txBody>
      </p:sp>
      <p:sp>
        <p:nvSpPr>
          <p:cNvPr id="1536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fld id="{7E0278E7-46A9-468D-A4B5-4C992BD839E3}" type="slidenum">
              <a:rPr lang="en-US" altLang="en-US"/>
              <a:pPr/>
              <a:t>‹#›</a:t>
            </a:fld>
            <a:endParaRPr lang="en-US" altLang="en-US"/>
          </a:p>
        </p:txBody>
      </p:sp>
    </p:spTree>
    <p:extLst>
      <p:ext uri="{BB962C8B-B14F-4D97-AF65-F5344CB8AC3E}">
        <p14:creationId xmlns:p14="http://schemas.microsoft.com/office/powerpoint/2010/main" val="221316418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4F64147-4CB8-4656-B5FF-3A4949AC2C45}" type="slidenum">
              <a:rPr lang="en-US" smtClean="0"/>
              <a:t>4</a:t>
            </a:fld>
            <a:endParaRPr lang="en-US"/>
          </a:p>
        </p:txBody>
      </p:sp>
    </p:spTree>
    <p:extLst>
      <p:ext uri="{BB962C8B-B14F-4D97-AF65-F5344CB8AC3E}">
        <p14:creationId xmlns:p14="http://schemas.microsoft.com/office/powerpoint/2010/main" val="15624503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B8D5D107-CFD6-4506-ACEE-BC41CB81913D}" type="slidenum">
              <a:rPr lang="en-US" altLang="en-US"/>
              <a:pPr/>
              <a:t>‹#›</a:t>
            </a:fld>
            <a:endParaRPr lang="en-US" altLang="en-US"/>
          </a:p>
        </p:txBody>
      </p:sp>
    </p:spTree>
    <p:extLst>
      <p:ext uri="{BB962C8B-B14F-4D97-AF65-F5344CB8AC3E}">
        <p14:creationId xmlns:p14="http://schemas.microsoft.com/office/powerpoint/2010/main" val="3941403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000" b="1"/>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FE48485F-393D-4BF6-90D2-052AB1DD6BD0}" type="slidenum">
              <a:rPr lang="en-US" altLang="en-US"/>
              <a:pPr/>
              <a:t>‹#›</a:t>
            </a:fld>
            <a:endParaRPr lang="en-US" altLang="en-US"/>
          </a:p>
        </p:txBody>
      </p:sp>
    </p:spTree>
    <p:extLst>
      <p:ext uri="{BB962C8B-B14F-4D97-AF65-F5344CB8AC3E}">
        <p14:creationId xmlns:p14="http://schemas.microsoft.com/office/powerpoint/2010/main" val="114311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A8023A5D-FFF5-4CE4-89F6-22ECF0D748E9}" type="slidenum">
              <a:rPr lang="en-US" altLang="en-US"/>
              <a:pPr/>
              <a:t>‹#›</a:t>
            </a:fld>
            <a:endParaRPr lang="en-US" altLang="en-US"/>
          </a:p>
        </p:txBody>
      </p:sp>
    </p:spTree>
    <p:extLst>
      <p:ext uri="{BB962C8B-B14F-4D97-AF65-F5344CB8AC3E}">
        <p14:creationId xmlns:p14="http://schemas.microsoft.com/office/powerpoint/2010/main" val="3639987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3867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3867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943C1326-3102-4DE4-A603-9A87FC98AAD2}" type="slidenum">
              <a:rPr lang="en-US" altLang="en-US"/>
              <a:pPr/>
              <a:t>‹#›</a:t>
            </a:fld>
            <a:endParaRPr lang="en-US" altLang="en-US"/>
          </a:p>
        </p:txBody>
      </p:sp>
    </p:spTree>
    <p:extLst>
      <p:ext uri="{BB962C8B-B14F-4D97-AF65-F5344CB8AC3E}">
        <p14:creationId xmlns:p14="http://schemas.microsoft.com/office/powerpoint/2010/main" val="37900283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8" name="Footer Placeholder 7"/>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F6B6CE55-22F0-4DDE-A767-38A3DA4A1365}" type="slidenum">
              <a:rPr lang="en-US" altLang="en-US"/>
              <a:pPr/>
              <a:t>‹#›</a:t>
            </a:fld>
            <a:endParaRPr lang="en-US" altLang="en-US"/>
          </a:p>
        </p:txBody>
      </p:sp>
    </p:spTree>
    <p:extLst>
      <p:ext uri="{BB962C8B-B14F-4D97-AF65-F5344CB8AC3E}">
        <p14:creationId xmlns:p14="http://schemas.microsoft.com/office/powerpoint/2010/main" val="3012386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4" name="Footer Placeholder 3"/>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554FD628-CD8E-4D3F-85E4-0962972B847A}" type="slidenum">
              <a:rPr lang="en-US" altLang="en-US"/>
              <a:pPr/>
              <a:t>‹#›</a:t>
            </a:fld>
            <a:endParaRPr lang="en-US" altLang="en-US"/>
          </a:p>
        </p:txBody>
      </p:sp>
    </p:spTree>
    <p:extLst>
      <p:ext uri="{BB962C8B-B14F-4D97-AF65-F5344CB8AC3E}">
        <p14:creationId xmlns:p14="http://schemas.microsoft.com/office/powerpoint/2010/main" val="2442157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3" name="Footer Placeholder 2"/>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5C43D023-3A79-45D7-92F4-4AC77C46C561}" type="slidenum">
              <a:rPr lang="en-US" altLang="en-US"/>
              <a:pPr/>
              <a:t>‹#›</a:t>
            </a:fld>
            <a:endParaRPr lang="en-US" altLang="en-US"/>
          </a:p>
        </p:txBody>
      </p:sp>
    </p:spTree>
    <p:extLst>
      <p:ext uri="{BB962C8B-B14F-4D97-AF65-F5344CB8AC3E}">
        <p14:creationId xmlns:p14="http://schemas.microsoft.com/office/powerpoint/2010/main" val="37828368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D8BA9B8C-A1F9-4276-A575-080CD8B87B4E}" type="slidenum">
              <a:rPr lang="en-US" altLang="en-US"/>
              <a:pPr/>
              <a:t>‹#›</a:t>
            </a:fld>
            <a:endParaRPr lang="en-US" altLang="en-US"/>
          </a:p>
        </p:txBody>
      </p:sp>
    </p:spTree>
    <p:extLst>
      <p:ext uri="{BB962C8B-B14F-4D97-AF65-F5344CB8AC3E}">
        <p14:creationId xmlns:p14="http://schemas.microsoft.com/office/powerpoint/2010/main" val="1319155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E30C9CEC-A1DB-42BA-8BE2-750E3AD53924}" type="slidenum">
              <a:rPr lang="en-US" altLang="en-US"/>
              <a:pPr/>
              <a:t>‹#›</a:t>
            </a:fld>
            <a:endParaRPr lang="en-US" altLang="en-US"/>
          </a:p>
        </p:txBody>
      </p:sp>
    </p:spTree>
    <p:extLst>
      <p:ext uri="{BB962C8B-B14F-4D97-AF65-F5344CB8AC3E}">
        <p14:creationId xmlns:p14="http://schemas.microsoft.com/office/powerpoint/2010/main" val="22682759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419A21BA-1AB9-490D-B159-AC0096580D8D}" type="slidenum">
              <a:rPr lang="en-US" altLang="en-US"/>
              <a:pPr/>
              <a:t>‹#›</a:t>
            </a:fld>
            <a:endParaRPr lang="en-US" altLang="en-US"/>
          </a:p>
        </p:txBody>
      </p:sp>
    </p:spTree>
    <p:extLst>
      <p:ext uri="{BB962C8B-B14F-4D97-AF65-F5344CB8AC3E}">
        <p14:creationId xmlns:p14="http://schemas.microsoft.com/office/powerpoint/2010/main" val="3908113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2387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2387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3A633B3D-0F9D-411E-B30E-07F132F5B04D}" type="slidenum">
              <a:rPr lang="en-US" altLang="en-US"/>
              <a:pPr/>
              <a:t>‹#›</a:t>
            </a:fld>
            <a:endParaRPr lang="en-US" altLang="en-US"/>
          </a:p>
        </p:txBody>
      </p:sp>
    </p:spTree>
    <p:extLst>
      <p:ext uri="{BB962C8B-B14F-4D97-AF65-F5344CB8AC3E}">
        <p14:creationId xmlns:p14="http://schemas.microsoft.com/office/powerpoint/2010/main" val="2184020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w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3315" name="Rectangle 3"/>
          <p:cNvSpPr>
            <a:spLocks noGrp="1" noChangeArrowheads="1"/>
          </p:cNvSpPr>
          <p:nvPr>
            <p:ph type="body" idx="1"/>
          </p:nvPr>
        </p:nvSpPr>
        <p:spPr bwMode="auto">
          <a:xfrm>
            <a:off x="685800" y="1981200"/>
            <a:ext cx="7772400" cy="3867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3318" name="Rectangle 6"/>
          <p:cNvSpPr>
            <a:spLocks noGrp="1" noChangeArrowheads="1"/>
          </p:cNvSpPr>
          <p:nvPr>
            <p:ph type="sldNum" sz="quarter" idx="4"/>
          </p:nvPr>
        </p:nvSpPr>
        <p:spPr bwMode="auto">
          <a:xfrm>
            <a:off x="4038600" y="6357400"/>
            <a:ext cx="1143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fld id="{C41AC441-1C5B-4780-8A3D-9335E012FECA}" type="slidenum">
              <a:rPr lang="en-US" altLang="en-US" smtClean="0"/>
              <a:pPr/>
              <a:t>‹#›</a:t>
            </a:fld>
            <a:endParaRPr lang="en-US" altLang="en-US"/>
          </a:p>
        </p:txBody>
      </p:sp>
      <p:sp>
        <p:nvSpPr>
          <p:cNvPr id="13319" name="Line 7"/>
          <p:cNvSpPr>
            <a:spLocks noChangeShapeType="1"/>
          </p:cNvSpPr>
          <p:nvPr/>
        </p:nvSpPr>
        <p:spPr bwMode="auto">
          <a:xfrm>
            <a:off x="685800" y="1752600"/>
            <a:ext cx="7772400" cy="0"/>
          </a:xfrm>
          <a:prstGeom prst="line">
            <a:avLst/>
          </a:prstGeom>
          <a:noFill/>
          <a:ln w="571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13322" name="Picture 5" descr="Mass Coalition logo.jp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04801" y="6085400"/>
            <a:ext cx="3047999" cy="5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p:nvPr/>
        </p:nvPicPr>
        <p:blipFill>
          <a:blip r:embed="rId14" cstate="print">
            <a:extLst>
              <a:ext uri="{28A0092B-C50C-407E-A947-70E740481C1C}">
                <a14:useLocalDpi xmlns:a14="http://schemas.microsoft.com/office/drawing/2010/main" val="0"/>
              </a:ext>
            </a:extLst>
          </a:blip>
          <a:stretch>
            <a:fillRect/>
          </a:stretch>
        </p:blipFill>
        <p:spPr>
          <a:xfrm>
            <a:off x="6019800" y="5928711"/>
            <a:ext cx="2971800" cy="879940"/>
          </a:xfrm>
          <a:prstGeom prst="rect">
            <a:avLst/>
          </a:prstGeom>
        </p:spPr>
      </p:pic>
    </p:spTree>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7200" algn="ctr" rtl="0" eaLnBrk="1" fontAlgn="base" hangingPunct="1">
        <a:spcBef>
          <a:spcPct val="0"/>
        </a:spcBef>
        <a:spcAft>
          <a:spcPct val="0"/>
        </a:spcAft>
        <a:defRPr sz="4400">
          <a:solidFill>
            <a:schemeClr val="tx2"/>
          </a:solidFill>
          <a:latin typeface="Times New Roman" pitchFamily="18" charset="0"/>
        </a:defRPr>
      </a:lvl6pPr>
      <a:lvl7pPr marL="914400" algn="ctr" rtl="0" eaLnBrk="1" fontAlgn="base" hangingPunct="1">
        <a:spcBef>
          <a:spcPct val="0"/>
        </a:spcBef>
        <a:spcAft>
          <a:spcPct val="0"/>
        </a:spcAft>
        <a:defRPr sz="4400">
          <a:solidFill>
            <a:schemeClr val="tx2"/>
          </a:solidFill>
          <a:latin typeface="Times New Roman" pitchFamily="18" charset="0"/>
        </a:defRPr>
      </a:lvl7pPr>
      <a:lvl8pPr marL="1371600" algn="ctr" rtl="0" eaLnBrk="1" fontAlgn="base" hangingPunct="1">
        <a:spcBef>
          <a:spcPct val="0"/>
        </a:spcBef>
        <a:spcAft>
          <a:spcPct val="0"/>
        </a:spcAft>
        <a:defRPr sz="4400">
          <a:solidFill>
            <a:schemeClr val="tx2"/>
          </a:solidFill>
          <a:latin typeface="Times New Roman" pitchFamily="18" charset="0"/>
        </a:defRPr>
      </a:lvl8pPr>
      <a:lvl9pPr marL="1828800" algn="ctr" rtl="0" eaLnBrk="1" fontAlgn="base" hangingPunct="1">
        <a:spcBef>
          <a:spcPct val="0"/>
        </a:spcBef>
        <a:spcAft>
          <a:spcPct val="0"/>
        </a:spcAft>
        <a:defRPr sz="4400">
          <a:solidFill>
            <a:schemeClr val="tx2"/>
          </a:solidFill>
          <a:latin typeface="Times New Roman" pitchFamily="18" charset="0"/>
        </a:defRPr>
      </a:lvl9pPr>
    </p:titleStyle>
    <p:bodyStyle>
      <a:lvl1pPr marL="342900" indent="-342900" algn="l" rtl="0" eaLnBrk="1" fontAlgn="base" hangingPunct="1">
        <a:spcBef>
          <a:spcPct val="20000"/>
        </a:spcBef>
        <a:spcAft>
          <a:spcPct val="0"/>
        </a:spcAft>
        <a:buClr>
          <a:srgbClr val="FF0000"/>
        </a:buClr>
        <a:buSzPct val="50000"/>
        <a:buFont typeface="Monotype Sorts" pitchFamily="2" charset="2"/>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lr>
          <a:srgbClr val="FF0000"/>
        </a:buClr>
        <a:buSzPct val="50000"/>
        <a:buFont typeface="Monotype Sorts" pitchFamily="2" charset="2"/>
        <a:buChar char="¡"/>
        <a:defRPr sz="2800">
          <a:solidFill>
            <a:schemeClr val="tx1"/>
          </a:solidFill>
          <a:latin typeface="+mn-lt"/>
        </a:defRPr>
      </a:lvl2pPr>
      <a:lvl3pPr marL="1143000" indent="-228600" algn="l" rtl="0" eaLnBrk="1" fontAlgn="base" hangingPunct="1">
        <a:spcBef>
          <a:spcPct val="20000"/>
        </a:spcBef>
        <a:spcAft>
          <a:spcPct val="0"/>
        </a:spcAft>
        <a:buClr>
          <a:srgbClr val="FF0000"/>
        </a:buClr>
        <a:buSzPct val="50000"/>
        <a:buFont typeface="Monotype Sorts" pitchFamily="2" charset="2"/>
        <a:buChar char="¡"/>
        <a:defRPr sz="2400">
          <a:solidFill>
            <a:schemeClr val="tx1"/>
          </a:solidFill>
          <a:latin typeface="+mn-lt"/>
        </a:defRPr>
      </a:lvl3pPr>
      <a:lvl4pPr marL="16002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4pPr>
      <a:lvl5pPr marL="20574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5pPr>
      <a:lvl6pPr marL="25146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6pPr>
      <a:lvl7pPr marL="29718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7pPr>
      <a:lvl8pPr marL="34290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8pPr>
      <a:lvl9pPr marL="38862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123"/>
            <a:ext cx="7772400" cy="1695450"/>
          </a:xfrm>
        </p:spPr>
        <p:txBody>
          <a:bodyPr/>
          <a:lstStyle/>
          <a:p>
            <a:pPr>
              <a:buClr>
                <a:schemeClr val="accent2"/>
              </a:buClr>
            </a:pPr>
            <a:r>
              <a:rPr lang="en-US" sz="3600" b="1" dirty="0" smtClean="0"/>
              <a:t/>
            </a:r>
            <a:br>
              <a:rPr lang="en-US" sz="3600" b="1" dirty="0" smtClean="0"/>
            </a:br>
            <a:r>
              <a:rPr lang="en-US" sz="3600" b="1" dirty="0" smtClean="0"/>
              <a:t/>
            </a:r>
            <a:br>
              <a:rPr lang="en-US" sz="3600" b="1" dirty="0" smtClean="0"/>
            </a:br>
            <a:r>
              <a:rPr lang="en-US" sz="3600" b="1" dirty="0"/>
              <a:t/>
            </a:r>
            <a:br>
              <a:rPr lang="en-US" sz="3600" b="1" dirty="0"/>
            </a:br>
            <a:r>
              <a:rPr lang="en-US" sz="3600" b="1" dirty="0" smtClean="0"/>
              <a:t/>
            </a:r>
            <a:br>
              <a:rPr lang="en-US" sz="3600" b="1" dirty="0" smtClean="0"/>
            </a:br>
            <a:r>
              <a:rPr lang="en-US" sz="3600" b="1" dirty="0"/>
              <a:t/>
            </a:r>
            <a:br>
              <a:rPr lang="en-US" sz="3600" b="1" dirty="0"/>
            </a:br>
            <a:r>
              <a:rPr lang="en-US" sz="3600" b="1" dirty="0" smtClean="0"/>
              <a:t/>
            </a:r>
            <a:br>
              <a:rPr lang="en-US" sz="3600" b="1" dirty="0" smtClean="0"/>
            </a:br>
            <a:r>
              <a:rPr lang="en-US" sz="3600" b="1" dirty="0"/>
              <a:t/>
            </a:r>
            <a:br>
              <a:rPr lang="en-US" sz="3600" b="1" dirty="0"/>
            </a:br>
            <a:r>
              <a:rPr lang="en-US" sz="3600" b="1" dirty="0" smtClean="0"/>
              <a:t>Mount </a:t>
            </a:r>
            <a:r>
              <a:rPr lang="en-US" sz="3600" b="1" dirty="0"/>
              <a:t>Auburn Professional Services </a:t>
            </a:r>
            <a:br>
              <a:rPr lang="en-US" sz="3600" b="1" dirty="0"/>
            </a:br>
            <a:r>
              <a:rPr lang="en-US" sz="3600" b="1" dirty="0"/>
              <a:t> Practice Improvement </a:t>
            </a:r>
            <a:r>
              <a:rPr lang="en-US" sz="3600" b="1" dirty="0" smtClean="0"/>
              <a:t>Project</a:t>
            </a:r>
            <a:br>
              <a:rPr lang="en-US" sz="3600" b="1" dirty="0" smtClean="0"/>
            </a:br>
            <a:r>
              <a:rPr lang="en-US" sz="3600" b="1" dirty="0" smtClean="0"/>
              <a:t/>
            </a:r>
            <a:br>
              <a:rPr lang="en-US" sz="3600" b="1" dirty="0" smtClean="0"/>
            </a:br>
            <a:r>
              <a:rPr lang="en-US" sz="3600" b="1" dirty="0" smtClean="0"/>
              <a:t>Primary Care Center</a:t>
            </a:r>
            <a:r>
              <a:rPr lang="en-US" sz="3600" b="1" dirty="0"/>
              <a:t/>
            </a:r>
            <a:br>
              <a:rPr lang="en-US" sz="3600" b="1" dirty="0"/>
            </a:br>
            <a:r>
              <a:rPr lang="en-US" sz="3600" b="1" dirty="0"/>
              <a:t/>
            </a:r>
            <a:br>
              <a:rPr lang="en-US" sz="3600" b="1" dirty="0"/>
            </a:br>
            <a:r>
              <a:rPr lang="en-US" sz="3600" b="1" dirty="0"/>
              <a:t/>
            </a:r>
            <a:br>
              <a:rPr lang="en-US" sz="3600" b="1" dirty="0"/>
            </a:br>
            <a:r>
              <a:rPr lang="en-US" sz="3600" b="1" dirty="0"/>
              <a:t/>
            </a:r>
            <a:br>
              <a:rPr lang="en-US" sz="3600" b="1" dirty="0"/>
            </a:br>
            <a:endParaRPr lang="en-US" altLang="en-US" sz="3600" b="1" dirty="0"/>
          </a:p>
        </p:txBody>
      </p:sp>
      <p:sp>
        <p:nvSpPr>
          <p:cNvPr id="2051" name="Rectangle 3"/>
          <p:cNvSpPr>
            <a:spLocks noGrp="1" noChangeArrowheads="1"/>
          </p:cNvSpPr>
          <p:nvPr>
            <p:ph type="subTitle" idx="1"/>
          </p:nvPr>
        </p:nvSpPr>
        <p:spPr>
          <a:xfrm>
            <a:off x="1371600" y="3429000"/>
            <a:ext cx="6400800" cy="1752600"/>
          </a:xfrm>
        </p:spPr>
        <p:txBody>
          <a:bodyPr/>
          <a:lstStyle/>
          <a:p>
            <a:r>
              <a:rPr lang="en-US" sz="2400" dirty="0"/>
              <a:t>Improving Rate of Return of </a:t>
            </a:r>
          </a:p>
          <a:p>
            <a:r>
              <a:rPr lang="en-US" sz="2400" dirty="0" err="1"/>
              <a:t>Hemosure</a:t>
            </a:r>
            <a:r>
              <a:rPr lang="en-US" sz="2400" dirty="0"/>
              <a:t> IFOB tests</a:t>
            </a:r>
          </a:p>
          <a:p>
            <a:r>
              <a:rPr lang="en-US" sz="2400" b="1" dirty="0" smtClean="0"/>
              <a:t>9/25/2015</a:t>
            </a:r>
            <a:endParaRPr lang="en-US" sz="2400" b="1" dirty="0"/>
          </a:p>
          <a:p>
            <a:endParaRPr lang="en-US" alt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685800" y="533400"/>
            <a:ext cx="7772400" cy="1143000"/>
          </a:xfrm>
        </p:spPr>
        <p:txBody>
          <a:bodyPr/>
          <a:lstStyle/>
          <a:p>
            <a:r>
              <a:rPr lang="en-US" altLang="en-US" dirty="0" smtClean="0"/>
              <a:t>Practice Improvement Team</a:t>
            </a:r>
            <a:endParaRPr lang="en-US" altLang="en-US" dirty="0"/>
          </a:p>
        </p:txBody>
      </p:sp>
      <p:sp>
        <p:nvSpPr>
          <p:cNvPr id="5" name="Text Box 2"/>
          <p:cNvSpPr txBox="1">
            <a:spLocks noGrp="1" noChangeArrowheads="1"/>
          </p:cNvSpPr>
          <p:nvPr>
            <p:ph idx="1"/>
          </p:nvPr>
        </p:nvSpPr>
        <p:spPr bwMode="auto">
          <a:xfrm>
            <a:off x="685800" y="1981200"/>
            <a:ext cx="3886200" cy="3867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342900" indent="-341313">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Microsoft YaHei" panose="020B0503020204020204" pitchFamily="34" charset="-122"/>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Microsoft YaHei" panose="020B0503020204020204" pitchFamily="34" charset="-122"/>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Microsoft YaHei" panose="020B0503020204020204" pitchFamily="34" charset="-122"/>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Microsoft YaHei" panose="020B0503020204020204" pitchFamily="34" charset="-122"/>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Microsoft YaHei" panose="020B0503020204020204" pitchFamily="34" charset="-122"/>
              </a:defRPr>
            </a:lvl9pPr>
          </a:lstStyle>
          <a:p>
            <a:pPr hangingPunct="1">
              <a:lnSpc>
                <a:spcPct val="100000"/>
              </a:lnSpc>
              <a:spcBef>
                <a:spcPts val="638"/>
              </a:spcBef>
              <a:buClr>
                <a:srgbClr val="FF0000"/>
              </a:buClr>
              <a:buFont typeface="Arial" panose="020B0604020202020204" pitchFamily="34" charset="0"/>
              <a:buChar char="•"/>
            </a:pPr>
            <a:r>
              <a:rPr lang="en-US" altLang="en-US" sz="2600" dirty="0">
                <a:latin typeface="Times New Roman" panose="02020603050405020304" pitchFamily="18" charset="0"/>
              </a:rPr>
              <a:t>Dr. Linda Powers, </a:t>
            </a:r>
            <a:r>
              <a:rPr lang="en-US" altLang="en-US" sz="2000" dirty="0">
                <a:latin typeface="Times New Roman" panose="02020603050405020304" pitchFamily="18" charset="0"/>
              </a:rPr>
              <a:t>Champion</a:t>
            </a:r>
          </a:p>
          <a:p>
            <a:pPr hangingPunct="1">
              <a:lnSpc>
                <a:spcPct val="100000"/>
              </a:lnSpc>
              <a:spcBef>
                <a:spcPts val="638"/>
              </a:spcBef>
              <a:buClr>
                <a:srgbClr val="FF0000"/>
              </a:buClr>
              <a:buFont typeface="Arial" panose="020B0604020202020204" pitchFamily="34" charset="0"/>
              <a:buChar char="•"/>
            </a:pPr>
            <a:r>
              <a:rPr lang="en-US" altLang="en-US" sz="2600" dirty="0">
                <a:latin typeface="Times New Roman" panose="02020603050405020304" pitchFamily="18" charset="0"/>
              </a:rPr>
              <a:t>Laura Mahoney, </a:t>
            </a:r>
            <a:r>
              <a:rPr lang="en-US" altLang="en-US" sz="2000" dirty="0">
                <a:latin typeface="Times New Roman" panose="02020603050405020304" pitchFamily="18" charset="0"/>
              </a:rPr>
              <a:t>Project Leader</a:t>
            </a:r>
          </a:p>
          <a:p>
            <a:pPr hangingPunct="1">
              <a:lnSpc>
                <a:spcPct val="100000"/>
              </a:lnSpc>
              <a:spcBef>
                <a:spcPts val="638"/>
              </a:spcBef>
              <a:buClr>
                <a:srgbClr val="FF0000"/>
              </a:buClr>
              <a:buFont typeface="Arial" panose="020B0604020202020204" pitchFamily="34" charset="0"/>
              <a:buChar char="•"/>
            </a:pPr>
            <a:r>
              <a:rPr lang="en-US" altLang="en-US" sz="2600" dirty="0" err="1">
                <a:latin typeface="Times New Roman" panose="02020603050405020304" pitchFamily="18" charset="0"/>
              </a:rPr>
              <a:t>Denize</a:t>
            </a:r>
            <a:r>
              <a:rPr lang="en-US" altLang="en-US" sz="2600" dirty="0">
                <a:latin typeface="Times New Roman" panose="02020603050405020304" pitchFamily="18" charset="0"/>
              </a:rPr>
              <a:t> Ramos, </a:t>
            </a:r>
            <a:r>
              <a:rPr lang="en-US" altLang="en-US" sz="2000" dirty="0">
                <a:latin typeface="Times New Roman" panose="02020603050405020304" pitchFamily="18" charset="0"/>
              </a:rPr>
              <a:t>Clinical Assistant</a:t>
            </a:r>
          </a:p>
          <a:p>
            <a:pPr hangingPunct="1">
              <a:lnSpc>
                <a:spcPct val="100000"/>
              </a:lnSpc>
              <a:spcBef>
                <a:spcPts val="638"/>
              </a:spcBef>
              <a:buClr>
                <a:srgbClr val="FF0000"/>
              </a:buClr>
              <a:buFont typeface="Arial" panose="020B0604020202020204" pitchFamily="34" charset="0"/>
              <a:buChar char="•"/>
            </a:pPr>
            <a:r>
              <a:rPr lang="en-US" altLang="en-US" sz="2600" dirty="0" err="1">
                <a:latin typeface="Times New Roman" panose="02020603050405020304" pitchFamily="18" charset="0"/>
              </a:rPr>
              <a:t>Mirca</a:t>
            </a:r>
            <a:r>
              <a:rPr lang="en-US" altLang="en-US" sz="2600" dirty="0">
                <a:latin typeface="Times New Roman" panose="02020603050405020304" pitchFamily="18" charset="0"/>
              </a:rPr>
              <a:t> </a:t>
            </a:r>
            <a:r>
              <a:rPr lang="en-US" altLang="en-US" sz="2600" dirty="0" err="1">
                <a:latin typeface="Times New Roman" panose="02020603050405020304" pitchFamily="18" charset="0"/>
              </a:rPr>
              <a:t>Cayemite</a:t>
            </a:r>
            <a:r>
              <a:rPr lang="en-US" altLang="en-US" sz="2600" dirty="0">
                <a:latin typeface="Times New Roman" panose="02020603050405020304" pitchFamily="18" charset="0"/>
              </a:rPr>
              <a:t>, </a:t>
            </a:r>
            <a:r>
              <a:rPr lang="en-US" altLang="en-US" sz="2000" dirty="0">
                <a:latin typeface="Times New Roman" panose="02020603050405020304" pitchFamily="18" charset="0"/>
              </a:rPr>
              <a:t>Admin. Assistant</a:t>
            </a:r>
          </a:p>
          <a:p>
            <a:pPr hangingPunct="1">
              <a:lnSpc>
                <a:spcPct val="100000"/>
              </a:lnSpc>
              <a:spcBef>
                <a:spcPts val="638"/>
              </a:spcBef>
              <a:buClrTx/>
              <a:buSzTx/>
              <a:buFontTx/>
              <a:buNone/>
            </a:pPr>
            <a:endParaRPr lang="en-US" altLang="en-US" sz="2000" dirty="0">
              <a:latin typeface="Times New Roman" panose="02020603050405020304" pitchFamily="18" charset="0"/>
            </a:endParaRPr>
          </a:p>
          <a:p>
            <a:pPr hangingPunct="1">
              <a:lnSpc>
                <a:spcPct val="100000"/>
              </a:lnSpc>
              <a:spcBef>
                <a:spcPts val="638"/>
              </a:spcBef>
              <a:buClrTx/>
              <a:buSzTx/>
              <a:buFontTx/>
              <a:buNone/>
            </a:pPr>
            <a:endParaRPr lang="en-US" altLang="en-US" sz="2400" dirty="0">
              <a:latin typeface="Times New Roman" panose="02020603050405020304" pitchFamily="18" charset="0"/>
            </a:endParaRPr>
          </a:p>
          <a:p>
            <a:pPr hangingPunct="1">
              <a:lnSpc>
                <a:spcPct val="100000"/>
              </a:lnSpc>
              <a:spcBef>
                <a:spcPts val="638"/>
              </a:spcBef>
              <a:buClrTx/>
              <a:buSzTx/>
              <a:buFontTx/>
              <a:buNone/>
            </a:pPr>
            <a:endParaRPr lang="en-US" altLang="en-US" sz="2000" dirty="0">
              <a:latin typeface="Times New Roman" panose="02020603050405020304" pitchFamily="18" charset="0"/>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91000" y="1981200"/>
            <a:ext cx="4800600" cy="3730942"/>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Background</a:t>
            </a:r>
            <a:endParaRPr lang="en-US" dirty="0"/>
          </a:p>
        </p:txBody>
      </p:sp>
      <p:sp>
        <p:nvSpPr>
          <p:cNvPr id="3" name="Content Placeholder 2"/>
          <p:cNvSpPr>
            <a:spLocks noGrp="1"/>
          </p:cNvSpPr>
          <p:nvPr>
            <p:ph idx="1"/>
          </p:nvPr>
        </p:nvSpPr>
        <p:spPr>
          <a:xfrm>
            <a:off x="342900" y="1787012"/>
            <a:ext cx="8458200" cy="4308987"/>
          </a:xfrm>
        </p:spPr>
        <p:txBody>
          <a:bodyPr>
            <a:normAutofit/>
          </a:bodyPr>
          <a:lstStyle/>
          <a:p>
            <a:pPr algn="just">
              <a:buClrTx/>
              <a:buSzPct val="100000"/>
              <a:buFont typeface="Arial" panose="020B0604020202020204" pitchFamily="34" charset="0"/>
              <a:buChar char="•"/>
            </a:pPr>
            <a:r>
              <a:rPr lang="en-US" sz="2400" dirty="0" smtClean="0"/>
              <a:t>Mt. Auburn Office Practice Improvement Project for the Primary Care Center focuses on educating patients on the need for colon cancer screening.  IFOB tests are required annually for those patients who declined colonoscopies.</a:t>
            </a:r>
          </a:p>
          <a:p>
            <a:pPr algn="just">
              <a:buClrTx/>
              <a:buSzPct val="100000"/>
              <a:buFont typeface="Arial" panose="020B0604020202020204" pitchFamily="34" charset="0"/>
              <a:buChar char="•"/>
            </a:pPr>
            <a:endParaRPr lang="en-US" sz="1100" dirty="0" smtClean="0"/>
          </a:p>
          <a:p>
            <a:pPr algn="just">
              <a:buClrTx/>
              <a:buSzPct val="100000"/>
              <a:buFont typeface="Arial" panose="020B0604020202020204" pitchFamily="34" charset="0"/>
              <a:buChar char="•"/>
            </a:pPr>
            <a:r>
              <a:rPr lang="en-US" sz="2400" dirty="0" smtClean="0"/>
              <a:t>In this project, we seek to increase the rate of return of IFOB kits through:</a:t>
            </a:r>
          </a:p>
          <a:p>
            <a:pPr lvl="1" algn="just">
              <a:spcBef>
                <a:spcPts val="563"/>
              </a:spcBef>
              <a:buClrTx/>
              <a:buSzPct val="100000"/>
              <a:buFont typeface="Times New Roman" panose="02020603050405020304" pitchFamily="18" charset="0"/>
              <a:buAutoNum type="arabicPeriod"/>
            </a:pPr>
            <a:r>
              <a:rPr lang="en-US" altLang="en-US" sz="2400" dirty="0">
                <a:latin typeface="Times New Roman" panose="02020603050405020304" pitchFamily="18" charset="0"/>
              </a:rPr>
              <a:t>Colon cancer education, IFOB directions, </a:t>
            </a:r>
          </a:p>
          <a:p>
            <a:pPr lvl="1" algn="just">
              <a:spcBef>
                <a:spcPts val="563"/>
              </a:spcBef>
              <a:buClrTx/>
              <a:buSzPct val="100000"/>
              <a:buFont typeface="Times New Roman" panose="02020603050405020304" pitchFamily="18" charset="0"/>
              <a:buAutoNum type="arabicPeriod"/>
            </a:pPr>
            <a:r>
              <a:rPr lang="en-US" altLang="en-US" sz="2400" dirty="0">
                <a:latin typeface="Times New Roman" panose="02020603050405020304" pitchFamily="18" charset="0"/>
              </a:rPr>
              <a:t>Follow-up reminder calls at 2 week intervals, and </a:t>
            </a:r>
          </a:p>
          <a:p>
            <a:pPr lvl="1" algn="just">
              <a:spcBef>
                <a:spcPts val="563"/>
              </a:spcBef>
              <a:buClrTx/>
              <a:buSzPct val="100000"/>
              <a:buFont typeface="Times New Roman" panose="02020603050405020304" pitchFamily="18" charset="0"/>
              <a:buAutoNum type="arabicPeriod"/>
            </a:pPr>
            <a:r>
              <a:rPr lang="en-US" altLang="en-US" sz="2400" dirty="0">
                <a:latin typeface="Times New Roman" panose="02020603050405020304" pitchFamily="18" charset="0"/>
              </a:rPr>
              <a:t>Letters to encourage patients to return the kits for processing</a:t>
            </a:r>
          </a:p>
          <a:p>
            <a:pPr marL="400050" lvl="1" indent="0" algn="just">
              <a:buClrTx/>
              <a:buSzPct val="100000"/>
              <a:buNone/>
            </a:pPr>
            <a:endParaRPr lang="en-US" sz="2400" dirty="0"/>
          </a:p>
        </p:txBody>
      </p:sp>
    </p:spTree>
    <p:extLst>
      <p:ext uri="{BB962C8B-B14F-4D97-AF65-F5344CB8AC3E}">
        <p14:creationId xmlns:p14="http://schemas.microsoft.com/office/powerpoint/2010/main" val="39534958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Aim Statement</a:t>
            </a:r>
            <a:endParaRPr lang="en-US" dirty="0"/>
          </a:p>
        </p:txBody>
      </p:sp>
      <p:sp>
        <p:nvSpPr>
          <p:cNvPr id="3" name="Content Placeholder 2"/>
          <p:cNvSpPr>
            <a:spLocks noGrp="1"/>
          </p:cNvSpPr>
          <p:nvPr>
            <p:ph idx="1"/>
          </p:nvPr>
        </p:nvSpPr>
        <p:spPr>
          <a:xfrm>
            <a:off x="658761" y="1757516"/>
            <a:ext cx="7772400" cy="3867150"/>
          </a:xfrm>
        </p:spPr>
        <p:txBody>
          <a:bodyPr/>
          <a:lstStyle/>
          <a:p>
            <a:pPr>
              <a:buNone/>
            </a:pPr>
            <a:r>
              <a:rPr lang="en-US" dirty="0" smtClean="0"/>
              <a:t>   By 7/31/2015,  </a:t>
            </a:r>
            <a:r>
              <a:rPr lang="en-US" dirty="0"/>
              <a:t>increase the return rate of </a:t>
            </a:r>
            <a:r>
              <a:rPr lang="en-US" dirty="0" err="1"/>
              <a:t>Hemosure</a:t>
            </a:r>
            <a:r>
              <a:rPr lang="en-US" dirty="0"/>
              <a:t> IFOB tests for Dr. Powers patients from current 33% to </a:t>
            </a:r>
            <a:r>
              <a:rPr lang="en-US" dirty="0" smtClean="0"/>
              <a:t>75%.</a:t>
            </a:r>
          </a:p>
          <a:p>
            <a:pPr>
              <a:buNone/>
            </a:pPr>
            <a:endParaRPr lang="en-US" sz="1200" b="1" dirty="0"/>
          </a:p>
          <a:p>
            <a:pPr>
              <a:buNone/>
            </a:pPr>
            <a:r>
              <a:rPr lang="en-US" b="1" dirty="0" smtClean="0"/>
              <a:t>    Baseline:</a:t>
            </a:r>
            <a:r>
              <a:rPr lang="en-US" dirty="0" smtClean="0"/>
              <a:t>	33% return rate</a:t>
            </a:r>
          </a:p>
          <a:p>
            <a:pPr>
              <a:buNone/>
            </a:pPr>
            <a:r>
              <a:rPr lang="en-US" b="1" dirty="0" smtClean="0"/>
              <a:t>    Target:</a:t>
            </a:r>
            <a:r>
              <a:rPr lang="en-US" dirty="0" smtClean="0"/>
              <a:t>	 	75% return rate</a:t>
            </a:r>
            <a:endParaRPr lang="en-US" dirty="0"/>
          </a:p>
          <a:p>
            <a:pPr>
              <a:buNone/>
            </a:pPr>
            <a:endParaRPr lang="en-US" dirty="0"/>
          </a:p>
        </p:txBody>
      </p:sp>
    </p:spTree>
    <p:extLst>
      <p:ext uri="{BB962C8B-B14F-4D97-AF65-F5344CB8AC3E}">
        <p14:creationId xmlns:p14="http://schemas.microsoft.com/office/powerpoint/2010/main" val="9761279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8610600" cy="1143000"/>
          </a:xfrm>
        </p:spPr>
        <p:txBody>
          <a:bodyPr/>
          <a:lstStyle/>
          <a:p>
            <a:pPr algn="l">
              <a:buNone/>
            </a:pPr>
            <a:r>
              <a:rPr lang="en-US" dirty="0"/>
              <a:t>Model For Improvement - 3 </a:t>
            </a:r>
            <a:r>
              <a:rPr lang="en-US" dirty="0" smtClean="0"/>
              <a:t>Questions</a:t>
            </a:r>
            <a:endParaRPr lang="en-US" dirty="0"/>
          </a:p>
        </p:txBody>
      </p:sp>
      <p:sp>
        <p:nvSpPr>
          <p:cNvPr id="3" name="Content Placeholder 2"/>
          <p:cNvSpPr>
            <a:spLocks noGrp="1"/>
          </p:cNvSpPr>
          <p:nvPr>
            <p:ph idx="1"/>
          </p:nvPr>
        </p:nvSpPr>
        <p:spPr>
          <a:xfrm>
            <a:off x="393290" y="1828800"/>
            <a:ext cx="8352504" cy="4114800"/>
          </a:xfrm>
        </p:spPr>
        <p:txBody>
          <a:bodyPr>
            <a:normAutofit fontScale="92500" lnSpcReduction="20000"/>
          </a:bodyPr>
          <a:lstStyle/>
          <a:p>
            <a:r>
              <a:rPr lang="en-US" dirty="0" smtClean="0"/>
              <a:t>What </a:t>
            </a:r>
            <a:r>
              <a:rPr lang="en-US" dirty="0"/>
              <a:t>are we </a:t>
            </a:r>
            <a:r>
              <a:rPr lang="en-US" sz="3000" dirty="0"/>
              <a:t>trying</a:t>
            </a:r>
            <a:r>
              <a:rPr lang="en-US" dirty="0"/>
              <a:t> to accomplish? </a:t>
            </a:r>
            <a:endParaRPr lang="en-US" dirty="0" smtClean="0"/>
          </a:p>
          <a:p>
            <a:pPr lvl="1"/>
            <a:r>
              <a:rPr lang="en-US" sz="2000" dirty="0" smtClean="0"/>
              <a:t>Improved </a:t>
            </a:r>
            <a:r>
              <a:rPr lang="en-US" sz="2000" dirty="0"/>
              <a:t>return of rate of </a:t>
            </a:r>
            <a:r>
              <a:rPr lang="en-US" sz="2000" dirty="0" smtClean="0"/>
              <a:t>IFOB </a:t>
            </a:r>
            <a:r>
              <a:rPr lang="en-US" sz="2000" dirty="0"/>
              <a:t>tests from 33% to </a:t>
            </a:r>
            <a:r>
              <a:rPr lang="en-US" sz="2000" dirty="0" smtClean="0"/>
              <a:t>75% </a:t>
            </a:r>
            <a:r>
              <a:rPr lang="en-US" sz="2000" dirty="0"/>
              <a:t>by </a:t>
            </a:r>
            <a:r>
              <a:rPr lang="en-US" sz="2000" dirty="0" smtClean="0"/>
              <a:t>7/31/2015.</a:t>
            </a:r>
          </a:p>
          <a:p>
            <a:pPr lvl="1"/>
            <a:endParaRPr lang="en-US" sz="1800" dirty="0"/>
          </a:p>
          <a:p>
            <a:r>
              <a:rPr lang="en-US" dirty="0" smtClean="0"/>
              <a:t>How </a:t>
            </a:r>
            <a:r>
              <a:rPr lang="en-US" dirty="0"/>
              <a:t>will we know that a change is an improvement? </a:t>
            </a:r>
          </a:p>
          <a:p>
            <a:pPr lvl="1"/>
            <a:r>
              <a:rPr lang="en-US" sz="2000" dirty="0" smtClean="0"/>
              <a:t>Numerator: IFOB Kits returned. </a:t>
            </a:r>
          </a:p>
          <a:p>
            <a:pPr lvl="1"/>
            <a:r>
              <a:rPr lang="en-US" sz="2000" dirty="0" smtClean="0"/>
              <a:t>Denominator: Total IFOB kits dispensed</a:t>
            </a:r>
          </a:p>
          <a:p>
            <a:pPr lvl="1"/>
            <a:endParaRPr lang="en-US" sz="1800" dirty="0" smtClean="0"/>
          </a:p>
          <a:p>
            <a:r>
              <a:rPr lang="en-US" sz="3500" dirty="0"/>
              <a:t>What changes can we make that will result in an improvement</a:t>
            </a:r>
            <a:r>
              <a:rPr lang="en-US" sz="3500" dirty="0" smtClean="0"/>
              <a:t>?</a:t>
            </a:r>
          </a:p>
          <a:p>
            <a:pPr lvl="1"/>
            <a:r>
              <a:rPr lang="en-US" sz="2400" dirty="0" smtClean="0"/>
              <a:t>Next Slide</a:t>
            </a:r>
            <a:r>
              <a:rPr lang="en-US" sz="1800" dirty="0" smtClean="0"/>
              <a:t> </a:t>
            </a:r>
            <a:endParaRPr lang="en-US" dirty="0"/>
          </a:p>
        </p:txBody>
      </p:sp>
      <p:sp>
        <p:nvSpPr>
          <p:cNvPr id="4" name="TextBox 3"/>
          <p:cNvSpPr txBox="1"/>
          <p:nvPr/>
        </p:nvSpPr>
        <p:spPr>
          <a:xfrm>
            <a:off x="5486400" y="3657600"/>
            <a:ext cx="2057400" cy="461665"/>
          </a:xfrm>
          <a:prstGeom prst="rect">
            <a:avLst/>
          </a:prstGeom>
          <a:noFill/>
        </p:spPr>
        <p:txBody>
          <a:bodyPr wrap="square" rtlCol="0">
            <a:spAutoFit/>
          </a:bodyPr>
          <a:lstStyle/>
          <a:p>
            <a:pPr algn="ctr"/>
            <a:r>
              <a:rPr lang="en-US" i="1" dirty="0" smtClean="0">
                <a:solidFill>
                  <a:srgbClr val="0070C0"/>
                </a:solidFill>
              </a:rPr>
              <a:t>Measurement</a:t>
            </a:r>
            <a:endParaRPr lang="en-US" i="1" dirty="0">
              <a:solidFill>
                <a:srgbClr val="0070C0"/>
              </a:solidFill>
            </a:endParaRPr>
          </a:p>
        </p:txBody>
      </p:sp>
      <p:sp>
        <p:nvSpPr>
          <p:cNvPr id="5" name="Right Brace 4"/>
          <p:cNvSpPr/>
          <p:nvPr/>
        </p:nvSpPr>
        <p:spPr bwMode="auto">
          <a:xfrm>
            <a:off x="5334000" y="3657600"/>
            <a:ext cx="198119" cy="461665"/>
          </a:xfrm>
          <a:prstGeom prst="rightBrace">
            <a:avLst/>
          </a:prstGeom>
          <a:noFill/>
          <a:ln w="2857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2767876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838200" y="4820821"/>
            <a:ext cx="1325563" cy="1235075"/>
          </a:xfrm>
          <a:prstGeom prst="rect">
            <a:avLst/>
          </a:prstGeom>
          <a:noFill/>
          <a:ln w="19050">
            <a:solidFill>
              <a:schemeClr val="accent1">
                <a:lumMod val="50000"/>
              </a:schemeClr>
            </a:solidFill>
            <a:miter lim="800000"/>
            <a:headEnd/>
            <a:tailEnd/>
          </a:ln>
        </p:spPr>
      </p:pic>
      <p:pic>
        <p:nvPicPr>
          <p:cNvPr id="2051" name="Picture 3"/>
          <p:cNvPicPr>
            <a:picLocks noChangeAspect="1" noChangeArrowheads="1"/>
          </p:cNvPicPr>
          <p:nvPr/>
        </p:nvPicPr>
        <p:blipFill>
          <a:blip r:embed="rId3" cstate="print"/>
          <a:srcRect/>
          <a:stretch>
            <a:fillRect/>
          </a:stretch>
        </p:blipFill>
        <p:spPr bwMode="auto">
          <a:xfrm>
            <a:off x="2667000" y="4820821"/>
            <a:ext cx="1325563" cy="1174750"/>
          </a:xfrm>
          <a:prstGeom prst="rect">
            <a:avLst/>
          </a:prstGeom>
          <a:noFill/>
          <a:ln w="28575">
            <a:solidFill>
              <a:schemeClr val="accent1">
                <a:lumMod val="50000"/>
              </a:schemeClr>
            </a:solidFill>
            <a:miter lim="800000"/>
            <a:headEnd/>
            <a:tailEnd/>
          </a:ln>
        </p:spPr>
      </p:pic>
      <p:pic>
        <p:nvPicPr>
          <p:cNvPr id="2053" name="Picture 5"/>
          <p:cNvPicPr>
            <a:picLocks noChangeAspect="1" noChangeArrowheads="1"/>
          </p:cNvPicPr>
          <p:nvPr/>
        </p:nvPicPr>
        <p:blipFill>
          <a:blip r:embed="rId4" cstate="print"/>
          <a:srcRect/>
          <a:stretch>
            <a:fillRect/>
          </a:stretch>
        </p:blipFill>
        <p:spPr bwMode="auto">
          <a:xfrm>
            <a:off x="6172200" y="4820821"/>
            <a:ext cx="1325563" cy="1098550"/>
          </a:xfrm>
          <a:prstGeom prst="rect">
            <a:avLst/>
          </a:prstGeom>
          <a:noFill/>
          <a:ln w="28575">
            <a:solidFill>
              <a:schemeClr val="accent1">
                <a:lumMod val="50000"/>
              </a:schemeClr>
            </a:solidFill>
            <a:miter lim="800000"/>
            <a:headEnd/>
            <a:tailEnd/>
          </a:ln>
        </p:spPr>
      </p:pic>
      <p:pic>
        <p:nvPicPr>
          <p:cNvPr id="2054" name="Picture 6"/>
          <p:cNvPicPr>
            <a:picLocks noChangeAspect="1" noChangeArrowheads="1"/>
          </p:cNvPicPr>
          <p:nvPr/>
        </p:nvPicPr>
        <p:blipFill>
          <a:blip r:embed="rId5" cstate="print"/>
          <a:srcRect/>
          <a:stretch>
            <a:fillRect/>
          </a:stretch>
        </p:blipFill>
        <p:spPr bwMode="auto">
          <a:xfrm>
            <a:off x="3124200" y="3965931"/>
            <a:ext cx="582613" cy="523875"/>
          </a:xfrm>
          <a:prstGeom prst="rect">
            <a:avLst/>
          </a:prstGeom>
          <a:noFill/>
          <a:ln w="9525">
            <a:noFill/>
            <a:miter lim="800000"/>
            <a:headEnd/>
            <a:tailEnd/>
          </a:ln>
        </p:spPr>
      </p:pic>
      <p:pic>
        <p:nvPicPr>
          <p:cNvPr id="2055" name="Picture 7"/>
          <p:cNvPicPr>
            <a:picLocks noChangeAspect="1" noChangeArrowheads="1"/>
          </p:cNvPicPr>
          <p:nvPr/>
        </p:nvPicPr>
        <p:blipFill>
          <a:blip r:embed="rId6" cstate="print"/>
          <a:srcRect/>
          <a:stretch>
            <a:fillRect/>
          </a:stretch>
        </p:blipFill>
        <p:spPr bwMode="auto">
          <a:xfrm>
            <a:off x="1524000" y="4592221"/>
            <a:ext cx="3657600" cy="38100"/>
          </a:xfrm>
          <a:prstGeom prst="rect">
            <a:avLst/>
          </a:prstGeom>
          <a:noFill/>
          <a:ln w="9525">
            <a:noFill/>
            <a:miter lim="800000"/>
            <a:headEnd/>
            <a:tailEnd/>
          </a:ln>
        </p:spPr>
      </p:pic>
      <p:cxnSp>
        <p:nvCxnSpPr>
          <p:cNvPr id="9" name="Straight Arrow Connector 8"/>
          <p:cNvCxnSpPr>
            <a:stCxn id="2055" idx="3"/>
          </p:cNvCxnSpPr>
          <p:nvPr/>
        </p:nvCxnSpPr>
        <p:spPr>
          <a:xfrm>
            <a:off x="5181600" y="4611271"/>
            <a:ext cx="0" cy="20955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2055" idx="1"/>
          </p:cNvCxnSpPr>
          <p:nvPr/>
        </p:nvCxnSpPr>
        <p:spPr>
          <a:xfrm>
            <a:off x="1524000" y="4611271"/>
            <a:ext cx="0" cy="20955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679774" y="4027813"/>
            <a:ext cx="5201167" cy="523220"/>
          </a:xfrm>
          <a:prstGeom prst="rect">
            <a:avLst/>
          </a:prstGeom>
          <a:noFill/>
        </p:spPr>
        <p:txBody>
          <a:bodyPr wrap="none" rtlCol="0">
            <a:spAutoFit/>
          </a:bodyPr>
          <a:lstStyle/>
          <a:p>
            <a:r>
              <a:rPr lang="en-US" sz="2800" i="1" dirty="0" smtClean="0">
                <a:solidFill>
                  <a:srgbClr val="002060"/>
                </a:solidFill>
              </a:rPr>
              <a:t>Test Ideas fall into the first 3 boxes</a:t>
            </a:r>
            <a:endParaRPr lang="en-US" sz="2800" i="1" dirty="0">
              <a:solidFill>
                <a:srgbClr val="002060"/>
              </a:solidFill>
            </a:endParaRPr>
          </a:p>
        </p:txBody>
      </p:sp>
      <p:sp>
        <p:nvSpPr>
          <p:cNvPr id="3" name="TextBox 2"/>
          <p:cNvSpPr txBox="1"/>
          <p:nvPr/>
        </p:nvSpPr>
        <p:spPr>
          <a:xfrm>
            <a:off x="2713220" y="5532418"/>
            <a:ext cx="1249363" cy="369332"/>
          </a:xfrm>
          <a:prstGeom prst="rect">
            <a:avLst/>
          </a:prstGeom>
          <a:solidFill>
            <a:schemeClr val="bg1">
              <a:lumMod val="95000"/>
            </a:schemeClr>
          </a:solidFill>
        </p:spPr>
        <p:txBody>
          <a:bodyPr wrap="square" rtlCol="0">
            <a:spAutoFit/>
          </a:bodyPr>
          <a:lstStyle/>
          <a:p>
            <a:r>
              <a:rPr lang="en-US" sz="1800" dirty="0" smtClean="0">
                <a:solidFill>
                  <a:schemeClr val="tx1">
                    <a:lumMod val="75000"/>
                    <a:lumOff val="25000"/>
                  </a:schemeClr>
                </a:solidFill>
                <a:latin typeface="Calibri" panose="020F0502020204030204" pitchFamily="34" charset="0"/>
                <a:cs typeface="Calibri" panose="020F0502020204030204" pitchFamily="34" charset="0"/>
              </a:rPr>
              <a:t>To Practice</a:t>
            </a:r>
            <a:endParaRPr lang="en-US" sz="1800" dirty="0">
              <a:solidFill>
                <a:schemeClr val="tx1">
                  <a:lumMod val="75000"/>
                  <a:lumOff val="25000"/>
                </a:schemeClr>
              </a:solidFill>
              <a:latin typeface="Calibri" panose="020F0502020204030204" pitchFamily="34" charset="0"/>
              <a:cs typeface="Calibri" panose="020F0502020204030204" pitchFamily="34" charset="0"/>
            </a:endParaRPr>
          </a:p>
        </p:txBody>
      </p:sp>
      <p:sp>
        <p:nvSpPr>
          <p:cNvPr id="13" name="TextBox 12"/>
          <p:cNvSpPr txBox="1"/>
          <p:nvPr/>
        </p:nvSpPr>
        <p:spPr>
          <a:xfrm>
            <a:off x="4445833" y="4820821"/>
            <a:ext cx="1325563" cy="1077218"/>
          </a:xfrm>
          <a:prstGeom prst="rect">
            <a:avLst/>
          </a:prstGeom>
          <a:solidFill>
            <a:schemeClr val="bg2">
              <a:lumMod val="20000"/>
              <a:lumOff val="80000"/>
            </a:schemeClr>
          </a:solidFill>
          <a:ln w="38100">
            <a:solidFill>
              <a:schemeClr val="accent1">
                <a:lumMod val="50000"/>
              </a:schemeClr>
            </a:solidFill>
          </a:ln>
        </p:spPr>
        <p:txBody>
          <a:bodyPr wrap="square" rtlCol="0">
            <a:spAutoFit/>
          </a:bodyPr>
          <a:lstStyle/>
          <a:p>
            <a:pPr algn="ctr"/>
            <a:r>
              <a:rPr lang="en-US" sz="1800" dirty="0" smtClean="0">
                <a:solidFill>
                  <a:schemeClr val="tx1">
                    <a:lumMod val="65000"/>
                    <a:lumOff val="35000"/>
                  </a:schemeClr>
                </a:solidFill>
                <a:latin typeface="Calibri" panose="020F0502020204030204" pitchFamily="34" charset="0"/>
                <a:cs typeface="Calibri" panose="020F0502020204030204" pitchFamily="34" charset="0"/>
              </a:rPr>
              <a:t>Clinical A. processes specimen</a:t>
            </a:r>
          </a:p>
          <a:p>
            <a:pPr algn="ctr"/>
            <a:endParaRPr lang="en-US" sz="1000"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14" name="Rectangle 9"/>
          <p:cNvSpPr>
            <a:spLocks noChangeArrowheads="1"/>
          </p:cNvSpPr>
          <p:nvPr/>
        </p:nvSpPr>
        <p:spPr bwMode="auto">
          <a:xfrm>
            <a:off x="152400" y="182563"/>
            <a:ext cx="8763000" cy="3838575"/>
          </a:xfrm>
          <a:prstGeom prst="rect">
            <a:avLst/>
          </a:prstGeom>
          <a:solidFill>
            <a:srgbClr val="FFFFFF"/>
          </a:solidFill>
          <a:ln w="25560"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Microsoft YaHei" panose="020B0503020204020204" pitchFamily="34" charset="-122"/>
              </a:defRPr>
            </a:lvl1pPr>
            <a:lvl2pPr marL="889000" indent="-2159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Microsoft YaHei" panose="020B0503020204020204" pitchFamily="34" charset="-122"/>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Microsoft YaHei" panose="020B0503020204020204" pitchFamily="34" charset="-122"/>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Microsoft YaHei" panose="020B0503020204020204" pitchFamily="34" charset="-122"/>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Microsoft YaHei" panose="020B0503020204020204" pitchFamily="34" charset="-122"/>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Microsoft YaHei" panose="020B0503020204020204" pitchFamily="34" charset="-122"/>
              </a:defRPr>
            </a:lvl9pPr>
          </a:lstStyle>
          <a:p>
            <a:pPr hangingPunct="1">
              <a:lnSpc>
                <a:spcPct val="100000"/>
              </a:lnSpc>
            </a:pPr>
            <a:r>
              <a:rPr lang="en-US" altLang="en-US" sz="4000" dirty="0">
                <a:latin typeface="Times New Roman" panose="02020603050405020304" pitchFamily="18" charset="0"/>
              </a:rPr>
              <a:t>Test Ideas:</a:t>
            </a:r>
          </a:p>
          <a:p>
            <a:pPr hangingPunct="1">
              <a:lnSpc>
                <a:spcPct val="100000"/>
              </a:lnSpc>
            </a:pPr>
            <a:endParaRPr lang="en-US" altLang="en-US" sz="1000" dirty="0">
              <a:latin typeface="Times New Roman" panose="02020603050405020304" pitchFamily="18" charset="0"/>
            </a:endParaRPr>
          </a:p>
          <a:p>
            <a:pPr lvl="1" hangingPunct="1">
              <a:lnSpc>
                <a:spcPct val="100000"/>
              </a:lnSpc>
              <a:buSzPct val="45000"/>
              <a:buFont typeface="Arial" panose="020B0604020202020204" pitchFamily="34" charset="0"/>
              <a:buChar char="•"/>
            </a:pPr>
            <a:r>
              <a:rPr lang="en-US" altLang="en-US" sz="2800" dirty="0">
                <a:latin typeface="Times New Roman" panose="02020603050405020304" pitchFamily="18" charset="0"/>
              </a:rPr>
              <a:t>Dispense kit to patient, make notation in EMR for   huddle alert.</a:t>
            </a:r>
          </a:p>
          <a:p>
            <a:pPr lvl="1" hangingPunct="1">
              <a:lnSpc>
                <a:spcPct val="100000"/>
              </a:lnSpc>
              <a:buSzPct val="45000"/>
              <a:buFont typeface="Arial" panose="020B0604020202020204" pitchFamily="34" charset="0"/>
              <a:buChar char="•"/>
            </a:pPr>
            <a:r>
              <a:rPr lang="en-US" altLang="en-US" sz="2800" dirty="0">
                <a:latin typeface="Times New Roman" panose="02020603050405020304" pitchFamily="18" charset="0"/>
              </a:rPr>
              <a:t>Follow-up calls (2 </a:t>
            </a:r>
            <a:r>
              <a:rPr lang="en-US" altLang="en-US" sz="2800" dirty="0" err="1">
                <a:latin typeface="Times New Roman" panose="02020603050405020304" pitchFamily="18" charset="0"/>
              </a:rPr>
              <a:t>wks</a:t>
            </a:r>
            <a:r>
              <a:rPr lang="en-US" altLang="en-US" sz="2800" dirty="0">
                <a:latin typeface="Times New Roman" panose="02020603050405020304" pitchFamily="18" charset="0"/>
              </a:rPr>
              <a:t>) to patients who have not returned the kit</a:t>
            </a:r>
          </a:p>
          <a:p>
            <a:pPr lvl="1" hangingPunct="1">
              <a:lnSpc>
                <a:spcPct val="100000"/>
              </a:lnSpc>
              <a:buSzPct val="45000"/>
              <a:buFont typeface="Arial" panose="020B0604020202020204" pitchFamily="34" charset="0"/>
              <a:buChar char="•"/>
            </a:pPr>
            <a:r>
              <a:rPr lang="en-US" altLang="en-US" sz="2800" dirty="0">
                <a:latin typeface="Times New Roman" panose="02020603050405020304" pitchFamily="18" charset="0"/>
              </a:rPr>
              <a:t>Send letters to patients with educational information to encourage test performance and return of kit</a:t>
            </a:r>
          </a:p>
          <a:p>
            <a:pPr lvl="1" hangingPunct="1">
              <a:lnSpc>
                <a:spcPct val="100000"/>
              </a:lnSpc>
              <a:buSzPct val="45000"/>
              <a:buFont typeface="Arial" panose="020B0604020202020204" pitchFamily="34" charset="0"/>
              <a:buNone/>
            </a:pPr>
            <a:endParaRPr lang="en-US" altLang="en-US" sz="2800" dirty="0">
              <a:latin typeface="Times New Roman" panose="02020603050405020304" pitchFamily="18" charset="0"/>
            </a:endParaRPr>
          </a:p>
        </p:txBody>
      </p:sp>
    </p:spTree>
    <p:extLst>
      <p:ext uri="{BB962C8B-B14F-4D97-AF65-F5344CB8AC3E}">
        <p14:creationId xmlns:p14="http://schemas.microsoft.com/office/powerpoint/2010/main" val="6471822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srcRect/>
          <a:stretch>
            <a:fillRect/>
          </a:stretch>
        </p:blipFill>
        <p:spPr bwMode="auto">
          <a:xfrm>
            <a:off x="533401" y="2362200"/>
            <a:ext cx="8229600" cy="3241675"/>
          </a:xfrm>
          <a:prstGeom prst="rect">
            <a:avLst/>
          </a:prstGeom>
          <a:noFill/>
          <a:ln w="9525">
            <a:noFill/>
            <a:miter lim="800000"/>
            <a:headEnd/>
            <a:tailEnd/>
          </a:ln>
        </p:spPr>
      </p:pic>
      <p:sp>
        <p:nvSpPr>
          <p:cNvPr id="2" name="TextBox 1"/>
          <p:cNvSpPr txBox="1"/>
          <p:nvPr/>
        </p:nvSpPr>
        <p:spPr>
          <a:xfrm>
            <a:off x="762000" y="685800"/>
            <a:ext cx="7620000" cy="769441"/>
          </a:xfrm>
          <a:prstGeom prst="rect">
            <a:avLst/>
          </a:prstGeom>
          <a:noFill/>
        </p:spPr>
        <p:txBody>
          <a:bodyPr wrap="square" rtlCol="0">
            <a:spAutoFit/>
          </a:bodyPr>
          <a:lstStyle/>
          <a:p>
            <a:pPr algn="ctr"/>
            <a:r>
              <a:rPr lang="en-US" sz="4400" b="1" dirty="0" smtClean="0"/>
              <a:t>What Happened?</a:t>
            </a:r>
            <a:endParaRPr lang="en-US" sz="4400" b="1" dirty="0"/>
          </a:p>
        </p:txBody>
      </p:sp>
    </p:spTree>
    <p:extLst>
      <p:ext uri="{BB962C8B-B14F-4D97-AF65-F5344CB8AC3E}">
        <p14:creationId xmlns:p14="http://schemas.microsoft.com/office/powerpoint/2010/main" val="7940845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z="4000" b="1" dirty="0" smtClean="0"/>
              <a:t>Surprises</a:t>
            </a:r>
            <a:endParaRPr lang="en-US" sz="4000" b="1" dirty="0"/>
          </a:p>
        </p:txBody>
      </p:sp>
      <p:sp>
        <p:nvSpPr>
          <p:cNvPr id="3" name="Rectangle 1"/>
          <p:cNvSpPr>
            <a:spLocks noGrp="1" noChangeArrowheads="1"/>
          </p:cNvSpPr>
          <p:nvPr>
            <p:ph sz="half" idx="1"/>
          </p:nvPr>
        </p:nvSpPr>
        <p:spPr bwMode="auto">
          <a:xfrm>
            <a:off x="457200" y="1868270"/>
            <a:ext cx="8001000"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hangingPunct="0">
              <a:spcBef>
                <a:spcPct val="0"/>
              </a:spcBef>
              <a:buClrTx/>
              <a:buSzTx/>
              <a:buFont typeface="Arial" panose="020B0604020202020204" pitchFamily="34" charset="0"/>
              <a:buChar char="•"/>
            </a:pPr>
            <a:r>
              <a:rPr kumimoji="0" lang="en-US" altLang="en-US" b="0"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rPr>
              <a:t>Delay in patients returning kits</a:t>
            </a:r>
          </a:p>
          <a:p>
            <a:pPr eaLnBrk="0" hangingPunct="0">
              <a:spcBef>
                <a:spcPct val="0"/>
              </a:spcBef>
              <a:buClrTx/>
              <a:buSzTx/>
              <a:buFont typeface="Arial" panose="020B0604020202020204" pitchFamily="34" charset="0"/>
              <a:buChar char="•"/>
            </a:pPr>
            <a:endParaRPr kumimoji="0" lang="en-US" altLang="en-US" b="0"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endParaRPr>
          </a:p>
          <a:p>
            <a:pPr eaLnBrk="0" hangingPunct="0">
              <a:spcBef>
                <a:spcPct val="0"/>
              </a:spcBef>
              <a:buClrTx/>
              <a:buSzTx/>
              <a:buFont typeface="Arial" panose="020B0604020202020204" pitchFamily="34" charset="0"/>
              <a:buChar char="•"/>
            </a:pPr>
            <a:r>
              <a:rPr kumimoji="0" lang="en-US" altLang="en-US" b="0"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rPr>
              <a:t>PCC has impressive response from our patients choosing colonoscopy screening versus IFOB testing</a:t>
            </a:r>
            <a:endParaRPr kumimoji="0" lang="en-US" altLang="en-US"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4860810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96094" y="609600"/>
            <a:ext cx="8229600" cy="1143000"/>
          </a:xfrm>
        </p:spPr>
        <p:txBody>
          <a:bodyPr/>
          <a:lstStyle/>
          <a:p>
            <a:r>
              <a:rPr lang="en-US" dirty="0" smtClean="0"/>
              <a:t>How will this improve Patient Safety</a:t>
            </a:r>
            <a:endParaRPr lang="en-US" dirty="0"/>
          </a:p>
        </p:txBody>
      </p:sp>
      <p:graphicFrame>
        <p:nvGraphicFramePr>
          <p:cNvPr id="4" name="Group 2"/>
          <p:cNvGraphicFramePr>
            <a:graphicFrameLocks noGrp="1"/>
          </p:cNvGraphicFramePr>
          <p:nvPr>
            <p:extLst>
              <p:ext uri="{D42A27DB-BD31-4B8C-83A1-F6EECF244321}">
                <p14:modId xmlns:p14="http://schemas.microsoft.com/office/powerpoint/2010/main" val="3427854862"/>
              </p:ext>
            </p:extLst>
          </p:nvPr>
        </p:nvGraphicFramePr>
        <p:xfrm>
          <a:off x="762000" y="2057400"/>
          <a:ext cx="7848600" cy="3047999"/>
        </p:xfrm>
        <a:graphic>
          <a:graphicData uri="http://schemas.openxmlformats.org/drawingml/2006/table">
            <a:tbl>
              <a:tblPr/>
              <a:tblGrid>
                <a:gridCol w="3925143"/>
                <a:gridCol w="3923457"/>
              </a:tblGrid>
              <a:tr h="486962">
                <a:tc>
                  <a:txBody>
                    <a:bodyPr/>
                    <a:lstStyle>
                      <a:lvl1pPr>
                        <a:lnSpc>
                          <a:spcPct val="95000"/>
                        </a:lnSpc>
                        <a:spcAft>
                          <a:spcPts val="1425"/>
                        </a:spcAft>
                        <a:tabLst>
                          <a:tab pos="723900" algn="l"/>
                          <a:tab pos="1447800" algn="l"/>
                          <a:tab pos="2171700" algn="l"/>
                          <a:tab pos="2895600" algn="l"/>
                          <a:tab pos="3619500" algn="l"/>
                          <a:tab pos="4343400" algn="l"/>
                          <a:tab pos="5067300" algn="l"/>
                          <a:tab pos="5791200" algn="l"/>
                          <a:tab pos="6515100" algn="l"/>
                          <a:tab pos="7239000" algn="l"/>
                        </a:tabLst>
                        <a:defRPr sz="2800">
                          <a:solidFill>
                            <a:srgbClr val="000000"/>
                          </a:solidFill>
                          <a:latin typeface="Times New Roman" panose="02020603050405020304" pitchFamily="18" charset="0"/>
                          <a:ea typeface="Microsoft YaHei" panose="020B0503020204020204" pitchFamily="34" charset="-122"/>
                        </a:defRPr>
                      </a:lvl1pPr>
                      <a:lvl2pPr>
                        <a:lnSpc>
                          <a:spcPct val="95000"/>
                        </a:lnSpc>
                        <a:spcAft>
                          <a:spcPts val="1138"/>
                        </a:spcAft>
                        <a:tabLst>
                          <a:tab pos="723900" algn="l"/>
                          <a:tab pos="1447800" algn="l"/>
                          <a:tab pos="2171700" algn="l"/>
                          <a:tab pos="2895600" algn="l"/>
                          <a:tab pos="3619500" algn="l"/>
                          <a:tab pos="4343400" algn="l"/>
                          <a:tab pos="5067300" algn="l"/>
                          <a:tab pos="5791200" algn="l"/>
                          <a:tab pos="6515100" algn="l"/>
                          <a:tab pos="7239000" algn="l"/>
                        </a:tabLst>
                        <a:defRPr sz="2000">
                          <a:solidFill>
                            <a:srgbClr val="000000"/>
                          </a:solidFill>
                          <a:latin typeface="Times New Roman" panose="02020603050405020304" pitchFamily="18" charset="0"/>
                          <a:ea typeface="Microsoft YaHei" panose="020B0503020204020204" pitchFamily="34" charset="-122"/>
                        </a:defRPr>
                      </a:lvl2pPr>
                      <a:lvl3pPr>
                        <a:lnSpc>
                          <a:spcPct val="95000"/>
                        </a:lnSpc>
                        <a:spcAft>
                          <a:spcPts val="850"/>
                        </a:spcAft>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Times New Roman" panose="02020603050405020304" pitchFamily="18" charset="0"/>
                          <a:ea typeface="Microsoft YaHei" panose="020B0503020204020204" pitchFamily="34" charset="-122"/>
                        </a:defRPr>
                      </a:lvl3pPr>
                      <a:lvl4pPr>
                        <a:lnSpc>
                          <a:spcPct val="95000"/>
                        </a:lnSpc>
                        <a:spcAft>
                          <a:spcPts val="575"/>
                        </a:spcAft>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Times New Roman" panose="02020603050405020304" pitchFamily="18" charset="0"/>
                          <a:ea typeface="Microsoft YaHei" panose="020B0503020204020204" pitchFamily="34" charset="-122"/>
                        </a:defRPr>
                      </a:lvl4pPr>
                      <a:lvl5pPr>
                        <a:lnSpc>
                          <a:spcPct val="95000"/>
                        </a:lnSpc>
                        <a:spcAft>
                          <a:spcPts val="288"/>
                        </a:spcAft>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Times New Roman" panose="02020603050405020304" pitchFamily="18" charset="0"/>
                          <a:ea typeface="Microsoft YaHei" panose="020B0503020204020204" pitchFamily="34" charset="-122"/>
                        </a:defRPr>
                      </a:lvl5pPr>
                      <a:lvl6pPr marL="2514600" indent="-228600" defTabSz="457200" fontAlgn="base">
                        <a:lnSpc>
                          <a:spcPct val="95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Times New Roman" panose="02020603050405020304" pitchFamily="18" charset="0"/>
                          <a:ea typeface="Microsoft YaHei" panose="020B0503020204020204" pitchFamily="34" charset="-122"/>
                        </a:defRPr>
                      </a:lvl6pPr>
                      <a:lvl7pPr marL="2971800" indent="-228600" defTabSz="457200" fontAlgn="base">
                        <a:lnSpc>
                          <a:spcPct val="95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Times New Roman" panose="02020603050405020304" pitchFamily="18" charset="0"/>
                          <a:ea typeface="Microsoft YaHei" panose="020B0503020204020204" pitchFamily="34" charset="-122"/>
                        </a:defRPr>
                      </a:lvl7pPr>
                      <a:lvl8pPr marL="3429000" indent="-228600" defTabSz="457200" fontAlgn="base">
                        <a:lnSpc>
                          <a:spcPct val="95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Times New Roman" panose="02020603050405020304" pitchFamily="18" charset="0"/>
                          <a:ea typeface="Microsoft YaHei" panose="020B0503020204020204" pitchFamily="34" charset="-122"/>
                        </a:defRPr>
                      </a:lvl8pPr>
                      <a:lvl9pPr marL="3886200" indent="-228600" defTabSz="457200" fontAlgn="base">
                        <a:lnSpc>
                          <a:spcPct val="95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Times New Roman" panose="02020603050405020304" pitchFamily="18" charset="0"/>
                          <a:ea typeface="Microsoft YaHei" panose="020B0503020204020204" pitchFamily="34" charset="-122"/>
                        </a:defRPr>
                      </a:lvl9pPr>
                    </a:lstStyle>
                    <a:p>
                      <a:pPr marL="0" marR="0" lvl="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tab pos="723900" algn="l"/>
                          <a:tab pos="1447800" algn="l"/>
                          <a:tab pos="2171700" algn="l"/>
                          <a:tab pos="2895600" algn="l"/>
                          <a:tab pos="3619500" algn="l"/>
                          <a:tab pos="4343400" algn="l"/>
                          <a:tab pos="5067300" algn="l"/>
                          <a:tab pos="5791200" algn="l"/>
                          <a:tab pos="6515100" algn="l"/>
                          <a:tab pos="7239000" algn="l"/>
                        </a:tabLst>
                      </a:pPr>
                      <a:endParaRPr kumimoji="0" lang="en-US" altLang="en-US" sz="1800" b="0" i="0" u="none" strike="noStrike" cap="none" normalizeH="0" baseline="0" dirty="0" smtClean="0">
                        <a:ln>
                          <a:noFill/>
                        </a:ln>
                        <a:solidFill>
                          <a:srgbClr val="000000"/>
                        </a:solidFill>
                        <a:effectLst/>
                        <a:latin typeface="Arial" panose="020B0604020202020204" pitchFamily="34" charset="0"/>
                        <a:ea typeface="Microsoft YaHei" panose="020B0503020204020204" pitchFamily="34" charset="-122"/>
                      </a:endParaRPr>
                    </a:p>
                  </a:txBody>
                  <a:tcPr marT="61596"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18720" cap="flat" cmpd="sng" algn="ctr">
                      <a:solidFill>
                        <a:srgbClr val="FFFFFF"/>
                      </a:solidFill>
                      <a:prstDash val="solid"/>
                      <a:round/>
                      <a:headEnd type="none" w="med" len="med"/>
                      <a:tailEnd type="none" w="med" len="med"/>
                    </a:lnB>
                    <a:lnTlToBr>
                      <a:noFill/>
                    </a:lnTlToBr>
                    <a:lnBlToTr>
                      <a:noFill/>
                    </a:lnBlToTr>
                    <a:solidFill>
                      <a:srgbClr val="00CC99"/>
                    </a:solidFill>
                  </a:tcPr>
                </a:tc>
                <a:tc>
                  <a:txBody>
                    <a:bodyPr/>
                    <a:lstStyle>
                      <a:lvl1pPr>
                        <a:lnSpc>
                          <a:spcPct val="95000"/>
                        </a:lnSpc>
                        <a:spcAft>
                          <a:spcPts val="1425"/>
                        </a:spcAft>
                        <a:tabLst>
                          <a:tab pos="723900" algn="l"/>
                          <a:tab pos="1447800" algn="l"/>
                          <a:tab pos="2171700" algn="l"/>
                          <a:tab pos="2895600" algn="l"/>
                          <a:tab pos="3619500" algn="l"/>
                          <a:tab pos="4343400" algn="l"/>
                          <a:tab pos="5067300" algn="l"/>
                          <a:tab pos="5791200" algn="l"/>
                          <a:tab pos="6515100" algn="l"/>
                          <a:tab pos="7239000" algn="l"/>
                        </a:tabLst>
                        <a:defRPr sz="2800">
                          <a:solidFill>
                            <a:srgbClr val="000000"/>
                          </a:solidFill>
                          <a:latin typeface="Times New Roman" panose="02020603050405020304" pitchFamily="18" charset="0"/>
                          <a:ea typeface="Microsoft YaHei" panose="020B0503020204020204" pitchFamily="34" charset="-122"/>
                        </a:defRPr>
                      </a:lvl1pPr>
                      <a:lvl2pPr>
                        <a:lnSpc>
                          <a:spcPct val="95000"/>
                        </a:lnSpc>
                        <a:spcAft>
                          <a:spcPts val="1138"/>
                        </a:spcAft>
                        <a:tabLst>
                          <a:tab pos="723900" algn="l"/>
                          <a:tab pos="1447800" algn="l"/>
                          <a:tab pos="2171700" algn="l"/>
                          <a:tab pos="2895600" algn="l"/>
                          <a:tab pos="3619500" algn="l"/>
                          <a:tab pos="4343400" algn="l"/>
                          <a:tab pos="5067300" algn="l"/>
                          <a:tab pos="5791200" algn="l"/>
                          <a:tab pos="6515100" algn="l"/>
                          <a:tab pos="7239000" algn="l"/>
                        </a:tabLst>
                        <a:defRPr sz="2000">
                          <a:solidFill>
                            <a:srgbClr val="000000"/>
                          </a:solidFill>
                          <a:latin typeface="Times New Roman" panose="02020603050405020304" pitchFamily="18" charset="0"/>
                          <a:ea typeface="Microsoft YaHei" panose="020B0503020204020204" pitchFamily="34" charset="-122"/>
                        </a:defRPr>
                      </a:lvl2pPr>
                      <a:lvl3pPr>
                        <a:lnSpc>
                          <a:spcPct val="95000"/>
                        </a:lnSpc>
                        <a:spcAft>
                          <a:spcPts val="850"/>
                        </a:spcAft>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Times New Roman" panose="02020603050405020304" pitchFamily="18" charset="0"/>
                          <a:ea typeface="Microsoft YaHei" panose="020B0503020204020204" pitchFamily="34" charset="-122"/>
                        </a:defRPr>
                      </a:lvl3pPr>
                      <a:lvl4pPr>
                        <a:lnSpc>
                          <a:spcPct val="95000"/>
                        </a:lnSpc>
                        <a:spcAft>
                          <a:spcPts val="575"/>
                        </a:spcAft>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Times New Roman" panose="02020603050405020304" pitchFamily="18" charset="0"/>
                          <a:ea typeface="Microsoft YaHei" panose="020B0503020204020204" pitchFamily="34" charset="-122"/>
                        </a:defRPr>
                      </a:lvl4pPr>
                      <a:lvl5pPr>
                        <a:lnSpc>
                          <a:spcPct val="95000"/>
                        </a:lnSpc>
                        <a:spcAft>
                          <a:spcPts val="288"/>
                        </a:spcAft>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Times New Roman" panose="02020603050405020304" pitchFamily="18" charset="0"/>
                          <a:ea typeface="Microsoft YaHei" panose="020B0503020204020204" pitchFamily="34" charset="-122"/>
                        </a:defRPr>
                      </a:lvl5pPr>
                      <a:lvl6pPr marL="2514600" indent="-228600" defTabSz="457200" fontAlgn="base">
                        <a:lnSpc>
                          <a:spcPct val="95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Times New Roman" panose="02020603050405020304" pitchFamily="18" charset="0"/>
                          <a:ea typeface="Microsoft YaHei" panose="020B0503020204020204" pitchFamily="34" charset="-122"/>
                        </a:defRPr>
                      </a:lvl6pPr>
                      <a:lvl7pPr marL="2971800" indent="-228600" defTabSz="457200" fontAlgn="base">
                        <a:lnSpc>
                          <a:spcPct val="95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Times New Roman" panose="02020603050405020304" pitchFamily="18" charset="0"/>
                          <a:ea typeface="Microsoft YaHei" panose="020B0503020204020204" pitchFamily="34" charset="-122"/>
                        </a:defRPr>
                      </a:lvl7pPr>
                      <a:lvl8pPr marL="3429000" indent="-228600" defTabSz="457200" fontAlgn="base">
                        <a:lnSpc>
                          <a:spcPct val="95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Times New Roman" panose="02020603050405020304" pitchFamily="18" charset="0"/>
                          <a:ea typeface="Microsoft YaHei" panose="020B0503020204020204" pitchFamily="34" charset="-122"/>
                        </a:defRPr>
                      </a:lvl8pPr>
                      <a:lvl9pPr marL="3886200" indent="-228600" defTabSz="457200" fontAlgn="base">
                        <a:lnSpc>
                          <a:spcPct val="95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Times New Roman" panose="02020603050405020304" pitchFamily="18" charset="0"/>
                          <a:ea typeface="Microsoft YaHei" panose="020B0503020204020204" pitchFamily="34" charset="-122"/>
                        </a:defRPr>
                      </a:lvl9pPr>
                    </a:lstStyle>
                    <a:p>
                      <a:pPr marL="0" marR="0" lvl="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tab pos="723900" algn="l"/>
                          <a:tab pos="1447800" algn="l"/>
                          <a:tab pos="2171700" algn="l"/>
                          <a:tab pos="2895600" algn="l"/>
                          <a:tab pos="3619500" algn="l"/>
                          <a:tab pos="4343400" algn="l"/>
                          <a:tab pos="5067300" algn="l"/>
                          <a:tab pos="5791200" algn="l"/>
                          <a:tab pos="6515100" algn="l"/>
                          <a:tab pos="7239000" algn="l"/>
                        </a:tabLst>
                      </a:pPr>
                      <a:endParaRPr kumimoji="0" lang="en-US" altLang="en-US" sz="1800" b="0" i="0" u="none" strike="noStrike" cap="none" normalizeH="0" baseline="0" smtClean="0">
                        <a:ln>
                          <a:noFill/>
                        </a:ln>
                        <a:solidFill>
                          <a:srgbClr val="000000"/>
                        </a:solidFill>
                        <a:effectLst/>
                        <a:latin typeface="Arial" panose="020B0604020202020204" pitchFamily="34" charset="0"/>
                        <a:ea typeface="Microsoft YaHei" panose="020B0503020204020204" pitchFamily="34" charset="-122"/>
                      </a:endParaRPr>
                    </a:p>
                  </a:txBody>
                  <a:tcPr marT="61596"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18720" cap="flat" cmpd="sng" algn="ctr">
                      <a:solidFill>
                        <a:srgbClr val="FFFFFF"/>
                      </a:solidFill>
                      <a:prstDash val="solid"/>
                      <a:round/>
                      <a:headEnd type="none" w="med" len="med"/>
                      <a:tailEnd type="none" w="med" len="med"/>
                    </a:lnB>
                    <a:lnTlToBr>
                      <a:noFill/>
                    </a:lnTlToBr>
                    <a:lnBlToTr>
                      <a:noFill/>
                    </a:lnBlToTr>
                    <a:solidFill>
                      <a:srgbClr val="00CC99"/>
                    </a:solidFill>
                  </a:tcPr>
                </a:tc>
              </a:tr>
              <a:tr h="853679">
                <a:tc>
                  <a:txBody>
                    <a:bodyPr/>
                    <a:lstStyle>
                      <a:lvl1pPr>
                        <a:lnSpc>
                          <a:spcPct val="95000"/>
                        </a:lnSpc>
                        <a:spcAft>
                          <a:spcPts val="1425"/>
                        </a:spcAft>
                        <a:tabLst>
                          <a:tab pos="723900" algn="l"/>
                          <a:tab pos="1447800" algn="l"/>
                          <a:tab pos="2171700" algn="l"/>
                          <a:tab pos="2895600" algn="l"/>
                          <a:tab pos="3619500" algn="l"/>
                          <a:tab pos="4343400" algn="l"/>
                          <a:tab pos="5067300" algn="l"/>
                          <a:tab pos="5791200" algn="l"/>
                          <a:tab pos="6515100" algn="l"/>
                          <a:tab pos="7239000" algn="l"/>
                        </a:tabLst>
                        <a:defRPr sz="2800">
                          <a:solidFill>
                            <a:srgbClr val="000000"/>
                          </a:solidFill>
                          <a:latin typeface="Times New Roman" panose="02020603050405020304" pitchFamily="18" charset="0"/>
                          <a:ea typeface="Microsoft YaHei" panose="020B0503020204020204" pitchFamily="34" charset="-122"/>
                        </a:defRPr>
                      </a:lvl1pPr>
                      <a:lvl2pPr>
                        <a:lnSpc>
                          <a:spcPct val="95000"/>
                        </a:lnSpc>
                        <a:spcAft>
                          <a:spcPts val="1138"/>
                        </a:spcAft>
                        <a:tabLst>
                          <a:tab pos="723900" algn="l"/>
                          <a:tab pos="1447800" algn="l"/>
                          <a:tab pos="2171700" algn="l"/>
                          <a:tab pos="2895600" algn="l"/>
                          <a:tab pos="3619500" algn="l"/>
                          <a:tab pos="4343400" algn="l"/>
                          <a:tab pos="5067300" algn="l"/>
                          <a:tab pos="5791200" algn="l"/>
                          <a:tab pos="6515100" algn="l"/>
                          <a:tab pos="7239000" algn="l"/>
                        </a:tabLst>
                        <a:defRPr sz="2000">
                          <a:solidFill>
                            <a:srgbClr val="000000"/>
                          </a:solidFill>
                          <a:latin typeface="Times New Roman" panose="02020603050405020304" pitchFamily="18" charset="0"/>
                          <a:ea typeface="Microsoft YaHei" panose="020B0503020204020204" pitchFamily="34" charset="-122"/>
                        </a:defRPr>
                      </a:lvl2pPr>
                      <a:lvl3pPr>
                        <a:lnSpc>
                          <a:spcPct val="95000"/>
                        </a:lnSpc>
                        <a:spcAft>
                          <a:spcPts val="850"/>
                        </a:spcAft>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Times New Roman" panose="02020603050405020304" pitchFamily="18" charset="0"/>
                          <a:ea typeface="Microsoft YaHei" panose="020B0503020204020204" pitchFamily="34" charset="-122"/>
                        </a:defRPr>
                      </a:lvl3pPr>
                      <a:lvl4pPr>
                        <a:lnSpc>
                          <a:spcPct val="95000"/>
                        </a:lnSpc>
                        <a:spcAft>
                          <a:spcPts val="575"/>
                        </a:spcAft>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Times New Roman" panose="02020603050405020304" pitchFamily="18" charset="0"/>
                          <a:ea typeface="Microsoft YaHei" panose="020B0503020204020204" pitchFamily="34" charset="-122"/>
                        </a:defRPr>
                      </a:lvl4pPr>
                      <a:lvl5pPr>
                        <a:lnSpc>
                          <a:spcPct val="95000"/>
                        </a:lnSpc>
                        <a:spcAft>
                          <a:spcPts val="288"/>
                        </a:spcAft>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Times New Roman" panose="02020603050405020304" pitchFamily="18" charset="0"/>
                          <a:ea typeface="Microsoft YaHei" panose="020B0503020204020204" pitchFamily="34" charset="-122"/>
                        </a:defRPr>
                      </a:lvl5pPr>
                      <a:lvl6pPr marL="2514600" indent="-228600" defTabSz="457200" fontAlgn="base">
                        <a:lnSpc>
                          <a:spcPct val="95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Times New Roman" panose="02020603050405020304" pitchFamily="18" charset="0"/>
                          <a:ea typeface="Microsoft YaHei" panose="020B0503020204020204" pitchFamily="34" charset="-122"/>
                        </a:defRPr>
                      </a:lvl6pPr>
                      <a:lvl7pPr marL="2971800" indent="-228600" defTabSz="457200" fontAlgn="base">
                        <a:lnSpc>
                          <a:spcPct val="95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Times New Roman" panose="02020603050405020304" pitchFamily="18" charset="0"/>
                          <a:ea typeface="Microsoft YaHei" panose="020B0503020204020204" pitchFamily="34" charset="-122"/>
                        </a:defRPr>
                      </a:lvl7pPr>
                      <a:lvl8pPr marL="3429000" indent="-228600" defTabSz="457200" fontAlgn="base">
                        <a:lnSpc>
                          <a:spcPct val="95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Times New Roman" panose="02020603050405020304" pitchFamily="18" charset="0"/>
                          <a:ea typeface="Microsoft YaHei" panose="020B0503020204020204" pitchFamily="34" charset="-122"/>
                        </a:defRPr>
                      </a:lvl8pPr>
                      <a:lvl9pPr marL="3886200" indent="-228600" defTabSz="457200" fontAlgn="base">
                        <a:lnSpc>
                          <a:spcPct val="95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Times New Roman" panose="02020603050405020304" pitchFamily="18" charset="0"/>
                          <a:ea typeface="Microsoft YaHei" panose="020B0503020204020204" pitchFamily="34" charset="-122"/>
                        </a:defRPr>
                      </a:lvl9pPr>
                    </a:lstStyle>
                    <a:p>
                      <a:pPr marL="0" marR="0" lvl="0" indent="0" algn="l" defTabSz="457200" rtl="0" eaLnBrk="1" fontAlgn="base" latinLnBrk="0" hangingPunct="0">
                        <a:lnSpc>
                          <a:spcPct val="95000"/>
                        </a:lnSpc>
                        <a:spcBef>
                          <a:spcPct val="0"/>
                        </a:spcBef>
                        <a:spcAft>
                          <a:spcPct val="0"/>
                        </a:spcAft>
                        <a:buClr>
                          <a:srgbClr val="000000"/>
                        </a:buClr>
                        <a:buSzPct val="100000"/>
                        <a:buFont typeface="Times New Roman" panose="02020603050405020304" pitchFamily="18" charset="0"/>
                        <a:buNone/>
                        <a:tabLst>
                          <a:tab pos="723900" algn="l"/>
                          <a:tab pos="1447800" algn="l"/>
                          <a:tab pos="2171700" algn="l"/>
                          <a:tab pos="2895600" algn="l"/>
                          <a:tab pos="3619500" algn="l"/>
                          <a:tab pos="4343400" algn="l"/>
                          <a:tab pos="5067300" algn="l"/>
                          <a:tab pos="5791200" algn="l"/>
                          <a:tab pos="6515100" algn="l"/>
                          <a:tab pos="7239000" algn="l"/>
                        </a:tabLst>
                      </a:pPr>
                      <a:r>
                        <a:rPr kumimoji="0" lang="en-US" altLang="en-US" sz="2400" b="0" i="0" u="none" strike="noStrike" cap="none" normalizeH="0" baseline="0" smtClean="0">
                          <a:ln>
                            <a:noFill/>
                          </a:ln>
                          <a:solidFill>
                            <a:srgbClr val="000000"/>
                          </a:solidFill>
                          <a:effectLst/>
                          <a:latin typeface="Times New Roman" panose="02020603050405020304" pitchFamily="18" charset="0"/>
                          <a:ea typeface="Microsoft YaHei" panose="020B0503020204020204" pitchFamily="34" charset="-122"/>
                          <a:cs typeface="Arial Unicode MS" panose="020B0604020202020204" pitchFamily="34" charset="-128"/>
                        </a:rPr>
                        <a:t>Increased patient education</a:t>
                      </a:r>
                    </a:p>
                  </a:txBody>
                  <a:tcPr marT="6084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1872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CCECDD"/>
                    </a:solidFill>
                  </a:tcPr>
                </a:tc>
                <a:tc>
                  <a:txBody>
                    <a:bodyPr/>
                    <a:lstStyle>
                      <a:lvl1pPr>
                        <a:lnSpc>
                          <a:spcPct val="95000"/>
                        </a:lnSpc>
                        <a:spcAft>
                          <a:spcPts val="1425"/>
                        </a:spcAft>
                        <a:tabLst>
                          <a:tab pos="723900" algn="l"/>
                          <a:tab pos="1447800" algn="l"/>
                          <a:tab pos="2171700" algn="l"/>
                          <a:tab pos="2895600" algn="l"/>
                          <a:tab pos="3619500" algn="l"/>
                          <a:tab pos="4343400" algn="l"/>
                          <a:tab pos="5067300" algn="l"/>
                          <a:tab pos="5791200" algn="l"/>
                          <a:tab pos="6515100" algn="l"/>
                          <a:tab pos="7239000" algn="l"/>
                        </a:tabLst>
                        <a:defRPr sz="2800">
                          <a:solidFill>
                            <a:srgbClr val="000000"/>
                          </a:solidFill>
                          <a:latin typeface="Times New Roman" panose="02020603050405020304" pitchFamily="18" charset="0"/>
                          <a:ea typeface="Microsoft YaHei" panose="020B0503020204020204" pitchFamily="34" charset="-122"/>
                        </a:defRPr>
                      </a:lvl1pPr>
                      <a:lvl2pPr>
                        <a:lnSpc>
                          <a:spcPct val="95000"/>
                        </a:lnSpc>
                        <a:spcAft>
                          <a:spcPts val="1138"/>
                        </a:spcAft>
                        <a:tabLst>
                          <a:tab pos="723900" algn="l"/>
                          <a:tab pos="1447800" algn="l"/>
                          <a:tab pos="2171700" algn="l"/>
                          <a:tab pos="2895600" algn="l"/>
                          <a:tab pos="3619500" algn="l"/>
                          <a:tab pos="4343400" algn="l"/>
                          <a:tab pos="5067300" algn="l"/>
                          <a:tab pos="5791200" algn="l"/>
                          <a:tab pos="6515100" algn="l"/>
                          <a:tab pos="7239000" algn="l"/>
                        </a:tabLst>
                        <a:defRPr sz="2000">
                          <a:solidFill>
                            <a:srgbClr val="000000"/>
                          </a:solidFill>
                          <a:latin typeface="Times New Roman" panose="02020603050405020304" pitchFamily="18" charset="0"/>
                          <a:ea typeface="Microsoft YaHei" panose="020B0503020204020204" pitchFamily="34" charset="-122"/>
                        </a:defRPr>
                      </a:lvl2pPr>
                      <a:lvl3pPr>
                        <a:lnSpc>
                          <a:spcPct val="95000"/>
                        </a:lnSpc>
                        <a:spcAft>
                          <a:spcPts val="850"/>
                        </a:spcAft>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Times New Roman" panose="02020603050405020304" pitchFamily="18" charset="0"/>
                          <a:ea typeface="Microsoft YaHei" panose="020B0503020204020204" pitchFamily="34" charset="-122"/>
                        </a:defRPr>
                      </a:lvl3pPr>
                      <a:lvl4pPr>
                        <a:lnSpc>
                          <a:spcPct val="95000"/>
                        </a:lnSpc>
                        <a:spcAft>
                          <a:spcPts val="575"/>
                        </a:spcAft>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Times New Roman" panose="02020603050405020304" pitchFamily="18" charset="0"/>
                          <a:ea typeface="Microsoft YaHei" panose="020B0503020204020204" pitchFamily="34" charset="-122"/>
                        </a:defRPr>
                      </a:lvl4pPr>
                      <a:lvl5pPr>
                        <a:lnSpc>
                          <a:spcPct val="95000"/>
                        </a:lnSpc>
                        <a:spcAft>
                          <a:spcPts val="288"/>
                        </a:spcAft>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Times New Roman" panose="02020603050405020304" pitchFamily="18" charset="0"/>
                          <a:ea typeface="Microsoft YaHei" panose="020B0503020204020204" pitchFamily="34" charset="-122"/>
                        </a:defRPr>
                      </a:lvl5pPr>
                      <a:lvl6pPr marL="2514600" indent="-228600" defTabSz="457200" fontAlgn="base">
                        <a:lnSpc>
                          <a:spcPct val="95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Times New Roman" panose="02020603050405020304" pitchFamily="18" charset="0"/>
                          <a:ea typeface="Microsoft YaHei" panose="020B0503020204020204" pitchFamily="34" charset="-122"/>
                        </a:defRPr>
                      </a:lvl6pPr>
                      <a:lvl7pPr marL="2971800" indent="-228600" defTabSz="457200" fontAlgn="base">
                        <a:lnSpc>
                          <a:spcPct val="95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Times New Roman" panose="02020603050405020304" pitchFamily="18" charset="0"/>
                          <a:ea typeface="Microsoft YaHei" panose="020B0503020204020204" pitchFamily="34" charset="-122"/>
                        </a:defRPr>
                      </a:lvl7pPr>
                      <a:lvl8pPr marL="3429000" indent="-228600" defTabSz="457200" fontAlgn="base">
                        <a:lnSpc>
                          <a:spcPct val="95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Times New Roman" panose="02020603050405020304" pitchFamily="18" charset="0"/>
                          <a:ea typeface="Microsoft YaHei" panose="020B0503020204020204" pitchFamily="34" charset="-122"/>
                        </a:defRPr>
                      </a:lvl8pPr>
                      <a:lvl9pPr marL="3886200" indent="-228600" defTabSz="457200" fontAlgn="base">
                        <a:lnSpc>
                          <a:spcPct val="95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Times New Roman" panose="02020603050405020304" pitchFamily="18" charset="0"/>
                          <a:ea typeface="Microsoft YaHei" panose="020B0503020204020204" pitchFamily="34" charset="-122"/>
                        </a:defRPr>
                      </a:lvl9pPr>
                    </a:lstStyle>
                    <a:p>
                      <a:pPr marL="0" marR="0" lvl="0" indent="0" algn="l" defTabSz="457200" rtl="0" eaLnBrk="1" fontAlgn="base" latinLnBrk="0" hangingPunct="0">
                        <a:lnSpc>
                          <a:spcPct val="95000"/>
                        </a:lnSpc>
                        <a:spcBef>
                          <a:spcPct val="0"/>
                        </a:spcBef>
                        <a:spcAft>
                          <a:spcPct val="0"/>
                        </a:spcAft>
                        <a:buClr>
                          <a:srgbClr val="000000"/>
                        </a:buClr>
                        <a:buSzPct val="100000"/>
                        <a:buFont typeface="Times New Roman" panose="02020603050405020304" pitchFamily="18" charset="0"/>
                        <a:buNone/>
                        <a:tabLst>
                          <a:tab pos="723900" algn="l"/>
                          <a:tab pos="1447800" algn="l"/>
                          <a:tab pos="2171700" algn="l"/>
                          <a:tab pos="2895600" algn="l"/>
                          <a:tab pos="3619500" algn="l"/>
                          <a:tab pos="4343400" algn="l"/>
                          <a:tab pos="5067300" algn="l"/>
                          <a:tab pos="5791200" algn="l"/>
                          <a:tab pos="6515100" algn="l"/>
                          <a:tab pos="7239000" algn="l"/>
                        </a:tabLst>
                      </a:pPr>
                      <a:r>
                        <a:rPr kumimoji="0" lang="en-US" altLang="en-US" sz="2400" b="0" i="0" u="none" strike="noStrike" cap="none" normalizeH="0" baseline="0" smtClean="0">
                          <a:ln>
                            <a:noFill/>
                          </a:ln>
                          <a:solidFill>
                            <a:srgbClr val="000000"/>
                          </a:solidFill>
                          <a:effectLst/>
                          <a:latin typeface="Times New Roman" panose="02020603050405020304" pitchFamily="18" charset="0"/>
                          <a:ea typeface="Microsoft YaHei" panose="020B0503020204020204" pitchFamily="34" charset="-122"/>
                          <a:cs typeface="Arial Unicode MS" panose="020B0604020202020204" pitchFamily="34" charset="-128"/>
                        </a:rPr>
                        <a:t>Greater understanding of the importance of screening</a:t>
                      </a:r>
                    </a:p>
                  </a:txBody>
                  <a:tcPr marT="6084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1872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CCECDD"/>
                    </a:solidFill>
                  </a:tcPr>
                </a:tc>
              </a:tr>
              <a:tr h="853679">
                <a:tc>
                  <a:txBody>
                    <a:bodyPr/>
                    <a:lstStyle>
                      <a:lvl1pPr>
                        <a:lnSpc>
                          <a:spcPct val="95000"/>
                        </a:lnSpc>
                        <a:spcAft>
                          <a:spcPts val="1425"/>
                        </a:spcAft>
                        <a:tabLst>
                          <a:tab pos="723900" algn="l"/>
                          <a:tab pos="1447800" algn="l"/>
                          <a:tab pos="2171700" algn="l"/>
                          <a:tab pos="2895600" algn="l"/>
                          <a:tab pos="3619500" algn="l"/>
                          <a:tab pos="4343400" algn="l"/>
                          <a:tab pos="5067300" algn="l"/>
                          <a:tab pos="5791200" algn="l"/>
                          <a:tab pos="6515100" algn="l"/>
                          <a:tab pos="7239000" algn="l"/>
                        </a:tabLst>
                        <a:defRPr sz="2800">
                          <a:solidFill>
                            <a:srgbClr val="000000"/>
                          </a:solidFill>
                          <a:latin typeface="Times New Roman" panose="02020603050405020304" pitchFamily="18" charset="0"/>
                          <a:ea typeface="Microsoft YaHei" panose="020B0503020204020204" pitchFamily="34" charset="-122"/>
                        </a:defRPr>
                      </a:lvl1pPr>
                      <a:lvl2pPr>
                        <a:lnSpc>
                          <a:spcPct val="95000"/>
                        </a:lnSpc>
                        <a:spcAft>
                          <a:spcPts val="1138"/>
                        </a:spcAft>
                        <a:tabLst>
                          <a:tab pos="723900" algn="l"/>
                          <a:tab pos="1447800" algn="l"/>
                          <a:tab pos="2171700" algn="l"/>
                          <a:tab pos="2895600" algn="l"/>
                          <a:tab pos="3619500" algn="l"/>
                          <a:tab pos="4343400" algn="l"/>
                          <a:tab pos="5067300" algn="l"/>
                          <a:tab pos="5791200" algn="l"/>
                          <a:tab pos="6515100" algn="l"/>
                          <a:tab pos="7239000" algn="l"/>
                        </a:tabLst>
                        <a:defRPr sz="2000">
                          <a:solidFill>
                            <a:srgbClr val="000000"/>
                          </a:solidFill>
                          <a:latin typeface="Times New Roman" panose="02020603050405020304" pitchFamily="18" charset="0"/>
                          <a:ea typeface="Microsoft YaHei" panose="020B0503020204020204" pitchFamily="34" charset="-122"/>
                        </a:defRPr>
                      </a:lvl2pPr>
                      <a:lvl3pPr>
                        <a:lnSpc>
                          <a:spcPct val="95000"/>
                        </a:lnSpc>
                        <a:spcAft>
                          <a:spcPts val="850"/>
                        </a:spcAft>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Times New Roman" panose="02020603050405020304" pitchFamily="18" charset="0"/>
                          <a:ea typeface="Microsoft YaHei" panose="020B0503020204020204" pitchFamily="34" charset="-122"/>
                        </a:defRPr>
                      </a:lvl3pPr>
                      <a:lvl4pPr>
                        <a:lnSpc>
                          <a:spcPct val="95000"/>
                        </a:lnSpc>
                        <a:spcAft>
                          <a:spcPts val="575"/>
                        </a:spcAft>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Times New Roman" panose="02020603050405020304" pitchFamily="18" charset="0"/>
                          <a:ea typeface="Microsoft YaHei" panose="020B0503020204020204" pitchFamily="34" charset="-122"/>
                        </a:defRPr>
                      </a:lvl4pPr>
                      <a:lvl5pPr>
                        <a:lnSpc>
                          <a:spcPct val="95000"/>
                        </a:lnSpc>
                        <a:spcAft>
                          <a:spcPts val="288"/>
                        </a:spcAft>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Times New Roman" panose="02020603050405020304" pitchFamily="18" charset="0"/>
                          <a:ea typeface="Microsoft YaHei" panose="020B0503020204020204" pitchFamily="34" charset="-122"/>
                        </a:defRPr>
                      </a:lvl5pPr>
                      <a:lvl6pPr marL="2514600" indent="-228600" defTabSz="457200" fontAlgn="base">
                        <a:lnSpc>
                          <a:spcPct val="95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Times New Roman" panose="02020603050405020304" pitchFamily="18" charset="0"/>
                          <a:ea typeface="Microsoft YaHei" panose="020B0503020204020204" pitchFamily="34" charset="-122"/>
                        </a:defRPr>
                      </a:lvl6pPr>
                      <a:lvl7pPr marL="2971800" indent="-228600" defTabSz="457200" fontAlgn="base">
                        <a:lnSpc>
                          <a:spcPct val="95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Times New Roman" panose="02020603050405020304" pitchFamily="18" charset="0"/>
                          <a:ea typeface="Microsoft YaHei" panose="020B0503020204020204" pitchFamily="34" charset="-122"/>
                        </a:defRPr>
                      </a:lvl7pPr>
                      <a:lvl8pPr marL="3429000" indent="-228600" defTabSz="457200" fontAlgn="base">
                        <a:lnSpc>
                          <a:spcPct val="95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Times New Roman" panose="02020603050405020304" pitchFamily="18" charset="0"/>
                          <a:ea typeface="Microsoft YaHei" panose="020B0503020204020204" pitchFamily="34" charset="-122"/>
                        </a:defRPr>
                      </a:lvl8pPr>
                      <a:lvl9pPr marL="3886200" indent="-228600" defTabSz="457200" fontAlgn="base">
                        <a:lnSpc>
                          <a:spcPct val="95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Times New Roman" panose="02020603050405020304" pitchFamily="18" charset="0"/>
                          <a:ea typeface="Microsoft YaHei" panose="020B0503020204020204" pitchFamily="34" charset="-122"/>
                        </a:defRPr>
                      </a:lvl9pPr>
                    </a:lstStyle>
                    <a:p>
                      <a:pPr marL="0" marR="0" lvl="0" indent="0" algn="l" defTabSz="457200" rtl="0" eaLnBrk="1" fontAlgn="base" latinLnBrk="0" hangingPunct="0">
                        <a:lnSpc>
                          <a:spcPct val="95000"/>
                        </a:lnSpc>
                        <a:spcBef>
                          <a:spcPct val="0"/>
                        </a:spcBef>
                        <a:spcAft>
                          <a:spcPct val="0"/>
                        </a:spcAft>
                        <a:buClr>
                          <a:srgbClr val="000000"/>
                        </a:buClr>
                        <a:buSzPct val="100000"/>
                        <a:buFont typeface="Times New Roman" panose="02020603050405020304" pitchFamily="18" charset="0"/>
                        <a:buNone/>
                        <a:tabLst>
                          <a:tab pos="723900" algn="l"/>
                          <a:tab pos="1447800" algn="l"/>
                          <a:tab pos="2171700" algn="l"/>
                          <a:tab pos="2895600" algn="l"/>
                          <a:tab pos="3619500" algn="l"/>
                          <a:tab pos="4343400" algn="l"/>
                          <a:tab pos="5067300" algn="l"/>
                          <a:tab pos="5791200" algn="l"/>
                          <a:tab pos="6515100" algn="l"/>
                          <a:tab pos="7239000" algn="l"/>
                        </a:tabLst>
                      </a:pPr>
                      <a:r>
                        <a:rPr kumimoji="0" lang="en-US" altLang="en-US" sz="2400" b="0" i="0" u="none" strike="noStrike" cap="none" normalizeH="0" baseline="0" smtClean="0">
                          <a:ln>
                            <a:noFill/>
                          </a:ln>
                          <a:solidFill>
                            <a:srgbClr val="000000"/>
                          </a:solidFill>
                          <a:effectLst/>
                          <a:latin typeface="Times New Roman" panose="02020603050405020304" pitchFamily="18" charset="0"/>
                          <a:ea typeface="Microsoft YaHei" panose="020B0503020204020204" pitchFamily="34" charset="-122"/>
                          <a:cs typeface="Arial Unicode MS" panose="020B0604020202020204" pitchFamily="34" charset="-128"/>
                        </a:rPr>
                        <a:t>Improved return ratios</a:t>
                      </a:r>
                    </a:p>
                  </a:txBody>
                  <a:tcPr marT="6084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E7F5EF"/>
                    </a:solidFill>
                  </a:tcPr>
                </a:tc>
                <a:tc>
                  <a:txBody>
                    <a:bodyPr/>
                    <a:lstStyle>
                      <a:lvl1pPr>
                        <a:lnSpc>
                          <a:spcPct val="95000"/>
                        </a:lnSpc>
                        <a:spcAft>
                          <a:spcPts val="1425"/>
                        </a:spcAft>
                        <a:tabLst>
                          <a:tab pos="723900" algn="l"/>
                          <a:tab pos="1447800" algn="l"/>
                          <a:tab pos="2171700" algn="l"/>
                          <a:tab pos="2895600" algn="l"/>
                          <a:tab pos="3619500" algn="l"/>
                          <a:tab pos="4343400" algn="l"/>
                          <a:tab pos="5067300" algn="l"/>
                          <a:tab pos="5791200" algn="l"/>
                          <a:tab pos="6515100" algn="l"/>
                          <a:tab pos="7239000" algn="l"/>
                        </a:tabLst>
                        <a:defRPr sz="2800">
                          <a:solidFill>
                            <a:srgbClr val="000000"/>
                          </a:solidFill>
                          <a:latin typeface="Times New Roman" panose="02020603050405020304" pitchFamily="18" charset="0"/>
                          <a:ea typeface="Microsoft YaHei" panose="020B0503020204020204" pitchFamily="34" charset="-122"/>
                        </a:defRPr>
                      </a:lvl1pPr>
                      <a:lvl2pPr>
                        <a:lnSpc>
                          <a:spcPct val="95000"/>
                        </a:lnSpc>
                        <a:spcAft>
                          <a:spcPts val="1138"/>
                        </a:spcAft>
                        <a:tabLst>
                          <a:tab pos="723900" algn="l"/>
                          <a:tab pos="1447800" algn="l"/>
                          <a:tab pos="2171700" algn="l"/>
                          <a:tab pos="2895600" algn="l"/>
                          <a:tab pos="3619500" algn="l"/>
                          <a:tab pos="4343400" algn="l"/>
                          <a:tab pos="5067300" algn="l"/>
                          <a:tab pos="5791200" algn="l"/>
                          <a:tab pos="6515100" algn="l"/>
                          <a:tab pos="7239000" algn="l"/>
                        </a:tabLst>
                        <a:defRPr sz="2000">
                          <a:solidFill>
                            <a:srgbClr val="000000"/>
                          </a:solidFill>
                          <a:latin typeface="Times New Roman" panose="02020603050405020304" pitchFamily="18" charset="0"/>
                          <a:ea typeface="Microsoft YaHei" panose="020B0503020204020204" pitchFamily="34" charset="-122"/>
                        </a:defRPr>
                      </a:lvl2pPr>
                      <a:lvl3pPr>
                        <a:lnSpc>
                          <a:spcPct val="95000"/>
                        </a:lnSpc>
                        <a:spcAft>
                          <a:spcPts val="850"/>
                        </a:spcAft>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Times New Roman" panose="02020603050405020304" pitchFamily="18" charset="0"/>
                          <a:ea typeface="Microsoft YaHei" panose="020B0503020204020204" pitchFamily="34" charset="-122"/>
                        </a:defRPr>
                      </a:lvl3pPr>
                      <a:lvl4pPr>
                        <a:lnSpc>
                          <a:spcPct val="95000"/>
                        </a:lnSpc>
                        <a:spcAft>
                          <a:spcPts val="575"/>
                        </a:spcAft>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Times New Roman" panose="02020603050405020304" pitchFamily="18" charset="0"/>
                          <a:ea typeface="Microsoft YaHei" panose="020B0503020204020204" pitchFamily="34" charset="-122"/>
                        </a:defRPr>
                      </a:lvl4pPr>
                      <a:lvl5pPr>
                        <a:lnSpc>
                          <a:spcPct val="95000"/>
                        </a:lnSpc>
                        <a:spcAft>
                          <a:spcPts val="288"/>
                        </a:spcAft>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Times New Roman" panose="02020603050405020304" pitchFamily="18" charset="0"/>
                          <a:ea typeface="Microsoft YaHei" panose="020B0503020204020204" pitchFamily="34" charset="-122"/>
                        </a:defRPr>
                      </a:lvl5pPr>
                      <a:lvl6pPr marL="2514600" indent="-228600" defTabSz="457200" fontAlgn="base">
                        <a:lnSpc>
                          <a:spcPct val="95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Times New Roman" panose="02020603050405020304" pitchFamily="18" charset="0"/>
                          <a:ea typeface="Microsoft YaHei" panose="020B0503020204020204" pitchFamily="34" charset="-122"/>
                        </a:defRPr>
                      </a:lvl6pPr>
                      <a:lvl7pPr marL="2971800" indent="-228600" defTabSz="457200" fontAlgn="base">
                        <a:lnSpc>
                          <a:spcPct val="95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Times New Roman" panose="02020603050405020304" pitchFamily="18" charset="0"/>
                          <a:ea typeface="Microsoft YaHei" panose="020B0503020204020204" pitchFamily="34" charset="-122"/>
                        </a:defRPr>
                      </a:lvl7pPr>
                      <a:lvl8pPr marL="3429000" indent="-228600" defTabSz="457200" fontAlgn="base">
                        <a:lnSpc>
                          <a:spcPct val="95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Times New Roman" panose="02020603050405020304" pitchFamily="18" charset="0"/>
                          <a:ea typeface="Microsoft YaHei" panose="020B0503020204020204" pitchFamily="34" charset="-122"/>
                        </a:defRPr>
                      </a:lvl8pPr>
                      <a:lvl9pPr marL="3886200" indent="-228600" defTabSz="457200" fontAlgn="base">
                        <a:lnSpc>
                          <a:spcPct val="95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Times New Roman" panose="02020603050405020304" pitchFamily="18" charset="0"/>
                          <a:ea typeface="Microsoft YaHei" panose="020B0503020204020204" pitchFamily="34" charset="-122"/>
                        </a:defRPr>
                      </a:lvl9pPr>
                    </a:lstStyle>
                    <a:p>
                      <a:pPr marL="0" marR="0" lvl="0" indent="0" algn="l" defTabSz="457200" rtl="0" eaLnBrk="1" fontAlgn="base" latinLnBrk="0" hangingPunct="0">
                        <a:lnSpc>
                          <a:spcPct val="95000"/>
                        </a:lnSpc>
                        <a:spcBef>
                          <a:spcPct val="0"/>
                        </a:spcBef>
                        <a:spcAft>
                          <a:spcPct val="0"/>
                        </a:spcAft>
                        <a:buClr>
                          <a:srgbClr val="000000"/>
                        </a:buClr>
                        <a:buSzPct val="100000"/>
                        <a:buFont typeface="Times New Roman" panose="02020603050405020304" pitchFamily="18" charset="0"/>
                        <a:buNone/>
                        <a:tabLst>
                          <a:tab pos="723900" algn="l"/>
                          <a:tab pos="1447800" algn="l"/>
                          <a:tab pos="2171700" algn="l"/>
                          <a:tab pos="2895600" algn="l"/>
                          <a:tab pos="3619500" algn="l"/>
                          <a:tab pos="4343400" algn="l"/>
                          <a:tab pos="5067300" algn="l"/>
                          <a:tab pos="5791200" algn="l"/>
                          <a:tab pos="6515100" algn="l"/>
                          <a:tab pos="7239000" algn="l"/>
                        </a:tabLst>
                      </a:pPr>
                      <a:r>
                        <a:rPr kumimoji="0" lang="en-US" altLang="en-US" sz="2400" b="0" i="0" u="none" strike="noStrike" cap="none" normalizeH="0" baseline="0" smtClean="0">
                          <a:ln>
                            <a:noFill/>
                          </a:ln>
                          <a:solidFill>
                            <a:srgbClr val="000000"/>
                          </a:solidFill>
                          <a:effectLst/>
                          <a:latin typeface="Times New Roman" panose="02020603050405020304" pitchFamily="18" charset="0"/>
                          <a:ea typeface="Microsoft YaHei" panose="020B0503020204020204" pitchFamily="34" charset="-122"/>
                          <a:cs typeface="Arial Unicode MS" panose="020B0604020202020204" pitchFamily="34" charset="-128"/>
                        </a:rPr>
                        <a:t>Increased patient screening  compliance </a:t>
                      </a:r>
                    </a:p>
                  </a:txBody>
                  <a:tcPr marT="6084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E7F5EF"/>
                    </a:solidFill>
                  </a:tcPr>
                </a:tc>
              </a:tr>
              <a:tr h="853679">
                <a:tc>
                  <a:txBody>
                    <a:bodyPr/>
                    <a:lstStyle>
                      <a:lvl1pPr>
                        <a:lnSpc>
                          <a:spcPct val="95000"/>
                        </a:lnSpc>
                        <a:spcAft>
                          <a:spcPts val="1425"/>
                        </a:spcAft>
                        <a:tabLst>
                          <a:tab pos="723900" algn="l"/>
                          <a:tab pos="1447800" algn="l"/>
                          <a:tab pos="2171700" algn="l"/>
                          <a:tab pos="2895600" algn="l"/>
                          <a:tab pos="3619500" algn="l"/>
                          <a:tab pos="4343400" algn="l"/>
                          <a:tab pos="5067300" algn="l"/>
                          <a:tab pos="5791200" algn="l"/>
                          <a:tab pos="6515100" algn="l"/>
                          <a:tab pos="7239000" algn="l"/>
                        </a:tabLst>
                        <a:defRPr sz="2800">
                          <a:solidFill>
                            <a:srgbClr val="000000"/>
                          </a:solidFill>
                          <a:latin typeface="Times New Roman" panose="02020603050405020304" pitchFamily="18" charset="0"/>
                          <a:ea typeface="Microsoft YaHei" panose="020B0503020204020204" pitchFamily="34" charset="-122"/>
                        </a:defRPr>
                      </a:lvl1pPr>
                      <a:lvl2pPr>
                        <a:lnSpc>
                          <a:spcPct val="95000"/>
                        </a:lnSpc>
                        <a:spcAft>
                          <a:spcPts val="1138"/>
                        </a:spcAft>
                        <a:tabLst>
                          <a:tab pos="723900" algn="l"/>
                          <a:tab pos="1447800" algn="l"/>
                          <a:tab pos="2171700" algn="l"/>
                          <a:tab pos="2895600" algn="l"/>
                          <a:tab pos="3619500" algn="l"/>
                          <a:tab pos="4343400" algn="l"/>
                          <a:tab pos="5067300" algn="l"/>
                          <a:tab pos="5791200" algn="l"/>
                          <a:tab pos="6515100" algn="l"/>
                          <a:tab pos="7239000" algn="l"/>
                        </a:tabLst>
                        <a:defRPr sz="2000">
                          <a:solidFill>
                            <a:srgbClr val="000000"/>
                          </a:solidFill>
                          <a:latin typeface="Times New Roman" panose="02020603050405020304" pitchFamily="18" charset="0"/>
                          <a:ea typeface="Microsoft YaHei" panose="020B0503020204020204" pitchFamily="34" charset="-122"/>
                        </a:defRPr>
                      </a:lvl2pPr>
                      <a:lvl3pPr>
                        <a:lnSpc>
                          <a:spcPct val="95000"/>
                        </a:lnSpc>
                        <a:spcAft>
                          <a:spcPts val="850"/>
                        </a:spcAft>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Times New Roman" panose="02020603050405020304" pitchFamily="18" charset="0"/>
                          <a:ea typeface="Microsoft YaHei" panose="020B0503020204020204" pitchFamily="34" charset="-122"/>
                        </a:defRPr>
                      </a:lvl3pPr>
                      <a:lvl4pPr>
                        <a:lnSpc>
                          <a:spcPct val="95000"/>
                        </a:lnSpc>
                        <a:spcAft>
                          <a:spcPts val="575"/>
                        </a:spcAft>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Times New Roman" panose="02020603050405020304" pitchFamily="18" charset="0"/>
                          <a:ea typeface="Microsoft YaHei" panose="020B0503020204020204" pitchFamily="34" charset="-122"/>
                        </a:defRPr>
                      </a:lvl4pPr>
                      <a:lvl5pPr>
                        <a:lnSpc>
                          <a:spcPct val="95000"/>
                        </a:lnSpc>
                        <a:spcAft>
                          <a:spcPts val="288"/>
                        </a:spcAft>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Times New Roman" panose="02020603050405020304" pitchFamily="18" charset="0"/>
                          <a:ea typeface="Microsoft YaHei" panose="020B0503020204020204" pitchFamily="34" charset="-122"/>
                        </a:defRPr>
                      </a:lvl5pPr>
                      <a:lvl6pPr marL="2514600" indent="-228600" defTabSz="457200" fontAlgn="base">
                        <a:lnSpc>
                          <a:spcPct val="95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Times New Roman" panose="02020603050405020304" pitchFamily="18" charset="0"/>
                          <a:ea typeface="Microsoft YaHei" panose="020B0503020204020204" pitchFamily="34" charset="-122"/>
                        </a:defRPr>
                      </a:lvl6pPr>
                      <a:lvl7pPr marL="2971800" indent="-228600" defTabSz="457200" fontAlgn="base">
                        <a:lnSpc>
                          <a:spcPct val="95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Times New Roman" panose="02020603050405020304" pitchFamily="18" charset="0"/>
                          <a:ea typeface="Microsoft YaHei" panose="020B0503020204020204" pitchFamily="34" charset="-122"/>
                        </a:defRPr>
                      </a:lvl7pPr>
                      <a:lvl8pPr marL="3429000" indent="-228600" defTabSz="457200" fontAlgn="base">
                        <a:lnSpc>
                          <a:spcPct val="95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Times New Roman" panose="02020603050405020304" pitchFamily="18" charset="0"/>
                          <a:ea typeface="Microsoft YaHei" panose="020B0503020204020204" pitchFamily="34" charset="-122"/>
                        </a:defRPr>
                      </a:lvl8pPr>
                      <a:lvl9pPr marL="3886200" indent="-228600" defTabSz="457200" fontAlgn="base">
                        <a:lnSpc>
                          <a:spcPct val="95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Times New Roman" panose="02020603050405020304" pitchFamily="18" charset="0"/>
                          <a:ea typeface="Microsoft YaHei" panose="020B0503020204020204" pitchFamily="34" charset="-122"/>
                        </a:defRPr>
                      </a:lvl9pPr>
                    </a:lstStyle>
                    <a:p>
                      <a:pPr marL="0" marR="0" lvl="0" indent="0" algn="l" defTabSz="457200" rtl="0" eaLnBrk="1" fontAlgn="base" latinLnBrk="0" hangingPunct="0">
                        <a:lnSpc>
                          <a:spcPct val="95000"/>
                        </a:lnSpc>
                        <a:spcBef>
                          <a:spcPct val="0"/>
                        </a:spcBef>
                        <a:spcAft>
                          <a:spcPct val="0"/>
                        </a:spcAft>
                        <a:buClr>
                          <a:srgbClr val="000000"/>
                        </a:buClr>
                        <a:buSzPct val="100000"/>
                        <a:buFont typeface="Times New Roman" panose="02020603050405020304" pitchFamily="18" charset="0"/>
                        <a:buNone/>
                        <a:tabLst>
                          <a:tab pos="723900" algn="l"/>
                          <a:tab pos="1447800" algn="l"/>
                          <a:tab pos="2171700" algn="l"/>
                          <a:tab pos="2895600" algn="l"/>
                          <a:tab pos="3619500" algn="l"/>
                          <a:tab pos="4343400" algn="l"/>
                          <a:tab pos="5067300" algn="l"/>
                          <a:tab pos="5791200" algn="l"/>
                          <a:tab pos="6515100" algn="l"/>
                          <a:tab pos="7239000" algn="l"/>
                        </a:tabLst>
                      </a:pPr>
                      <a:r>
                        <a:rPr kumimoji="0" lang="en-US" altLang="en-US" sz="2400" b="0" i="0" u="none" strike="noStrike" cap="none" normalizeH="0" baseline="0" smtClean="0">
                          <a:ln>
                            <a:noFill/>
                          </a:ln>
                          <a:solidFill>
                            <a:srgbClr val="000000"/>
                          </a:solidFill>
                          <a:effectLst/>
                          <a:latin typeface="Times New Roman" panose="02020603050405020304" pitchFamily="18" charset="0"/>
                          <a:ea typeface="Microsoft YaHei" panose="020B0503020204020204" pitchFamily="34" charset="-122"/>
                          <a:cs typeface="Arial Unicode MS" panose="020B0604020202020204" pitchFamily="34" charset="-128"/>
                        </a:rPr>
                        <a:t>Meeting screening measures</a:t>
                      </a:r>
                    </a:p>
                  </a:txBody>
                  <a:tcPr marT="6084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CCECDD"/>
                    </a:solidFill>
                  </a:tcPr>
                </a:tc>
                <a:tc>
                  <a:txBody>
                    <a:bodyPr/>
                    <a:lstStyle>
                      <a:lvl1pPr>
                        <a:lnSpc>
                          <a:spcPct val="95000"/>
                        </a:lnSpc>
                        <a:spcAft>
                          <a:spcPts val="1425"/>
                        </a:spcAft>
                        <a:tabLst>
                          <a:tab pos="723900" algn="l"/>
                          <a:tab pos="1447800" algn="l"/>
                          <a:tab pos="2171700" algn="l"/>
                          <a:tab pos="2895600" algn="l"/>
                          <a:tab pos="3619500" algn="l"/>
                          <a:tab pos="4343400" algn="l"/>
                          <a:tab pos="5067300" algn="l"/>
                          <a:tab pos="5791200" algn="l"/>
                          <a:tab pos="6515100" algn="l"/>
                          <a:tab pos="7239000" algn="l"/>
                        </a:tabLst>
                        <a:defRPr sz="2800">
                          <a:solidFill>
                            <a:srgbClr val="000000"/>
                          </a:solidFill>
                          <a:latin typeface="Times New Roman" panose="02020603050405020304" pitchFamily="18" charset="0"/>
                          <a:ea typeface="Microsoft YaHei" panose="020B0503020204020204" pitchFamily="34" charset="-122"/>
                        </a:defRPr>
                      </a:lvl1pPr>
                      <a:lvl2pPr>
                        <a:lnSpc>
                          <a:spcPct val="95000"/>
                        </a:lnSpc>
                        <a:spcAft>
                          <a:spcPts val="1138"/>
                        </a:spcAft>
                        <a:tabLst>
                          <a:tab pos="723900" algn="l"/>
                          <a:tab pos="1447800" algn="l"/>
                          <a:tab pos="2171700" algn="l"/>
                          <a:tab pos="2895600" algn="l"/>
                          <a:tab pos="3619500" algn="l"/>
                          <a:tab pos="4343400" algn="l"/>
                          <a:tab pos="5067300" algn="l"/>
                          <a:tab pos="5791200" algn="l"/>
                          <a:tab pos="6515100" algn="l"/>
                          <a:tab pos="7239000" algn="l"/>
                        </a:tabLst>
                        <a:defRPr sz="2000">
                          <a:solidFill>
                            <a:srgbClr val="000000"/>
                          </a:solidFill>
                          <a:latin typeface="Times New Roman" panose="02020603050405020304" pitchFamily="18" charset="0"/>
                          <a:ea typeface="Microsoft YaHei" panose="020B0503020204020204" pitchFamily="34" charset="-122"/>
                        </a:defRPr>
                      </a:lvl2pPr>
                      <a:lvl3pPr>
                        <a:lnSpc>
                          <a:spcPct val="95000"/>
                        </a:lnSpc>
                        <a:spcAft>
                          <a:spcPts val="850"/>
                        </a:spcAft>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Times New Roman" panose="02020603050405020304" pitchFamily="18" charset="0"/>
                          <a:ea typeface="Microsoft YaHei" panose="020B0503020204020204" pitchFamily="34" charset="-122"/>
                        </a:defRPr>
                      </a:lvl3pPr>
                      <a:lvl4pPr>
                        <a:lnSpc>
                          <a:spcPct val="95000"/>
                        </a:lnSpc>
                        <a:spcAft>
                          <a:spcPts val="575"/>
                        </a:spcAft>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Times New Roman" panose="02020603050405020304" pitchFamily="18" charset="0"/>
                          <a:ea typeface="Microsoft YaHei" panose="020B0503020204020204" pitchFamily="34" charset="-122"/>
                        </a:defRPr>
                      </a:lvl4pPr>
                      <a:lvl5pPr>
                        <a:lnSpc>
                          <a:spcPct val="95000"/>
                        </a:lnSpc>
                        <a:spcAft>
                          <a:spcPts val="288"/>
                        </a:spcAft>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Times New Roman" panose="02020603050405020304" pitchFamily="18" charset="0"/>
                          <a:ea typeface="Microsoft YaHei" panose="020B0503020204020204" pitchFamily="34" charset="-122"/>
                        </a:defRPr>
                      </a:lvl5pPr>
                      <a:lvl6pPr marL="2514600" indent="-228600" defTabSz="457200" fontAlgn="base">
                        <a:lnSpc>
                          <a:spcPct val="95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Times New Roman" panose="02020603050405020304" pitchFamily="18" charset="0"/>
                          <a:ea typeface="Microsoft YaHei" panose="020B0503020204020204" pitchFamily="34" charset="-122"/>
                        </a:defRPr>
                      </a:lvl6pPr>
                      <a:lvl7pPr marL="2971800" indent="-228600" defTabSz="457200" fontAlgn="base">
                        <a:lnSpc>
                          <a:spcPct val="95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Times New Roman" panose="02020603050405020304" pitchFamily="18" charset="0"/>
                          <a:ea typeface="Microsoft YaHei" panose="020B0503020204020204" pitchFamily="34" charset="-122"/>
                        </a:defRPr>
                      </a:lvl7pPr>
                      <a:lvl8pPr marL="3429000" indent="-228600" defTabSz="457200" fontAlgn="base">
                        <a:lnSpc>
                          <a:spcPct val="95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Times New Roman" panose="02020603050405020304" pitchFamily="18" charset="0"/>
                          <a:ea typeface="Microsoft YaHei" panose="020B0503020204020204" pitchFamily="34" charset="-122"/>
                        </a:defRPr>
                      </a:lvl8pPr>
                      <a:lvl9pPr marL="3886200" indent="-228600" defTabSz="457200" fontAlgn="base">
                        <a:lnSpc>
                          <a:spcPct val="95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Times New Roman" panose="02020603050405020304" pitchFamily="18" charset="0"/>
                          <a:ea typeface="Microsoft YaHei" panose="020B0503020204020204" pitchFamily="34" charset="-122"/>
                        </a:defRPr>
                      </a:lvl9pPr>
                    </a:lstStyle>
                    <a:p>
                      <a:pPr marL="0" marR="0" lvl="0" indent="0" algn="l" defTabSz="457200" rtl="0" eaLnBrk="1" fontAlgn="base" latinLnBrk="0" hangingPunct="0">
                        <a:lnSpc>
                          <a:spcPct val="95000"/>
                        </a:lnSpc>
                        <a:spcBef>
                          <a:spcPct val="0"/>
                        </a:spcBef>
                        <a:spcAft>
                          <a:spcPct val="0"/>
                        </a:spcAft>
                        <a:buClr>
                          <a:srgbClr val="000000"/>
                        </a:buClr>
                        <a:buSzPct val="100000"/>
                        <a:buFont typeface="Times New Roman" panose="02020603050405020304" pitchFamily="18" charset="0"/>
                        <a:buNone/>
                        <a:tabLst>
                          <a:tab pos="723900" algn="l"/>
                          <a:tab pos="1447800" algn="l"/>
                          <a:tab pos="2171700" algn="l"/>
                          <a:tab pos="2895600" algn="l"/>
                          <a:tab pos="3619500" algn="l"/>
                          <a:tab pos="4343400" algn="l"/>
                          <a:tab pos="5067300" algn="l"/>
                          <a:tab pos="5791200" algn="l"/>
                          <a:tab pos="6515100" algn="l"/>
                          <a:tab pos="7239000" algn="l"/>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ea typeface="Microsoft YaHei" panose="020B0503020204020204" pitchFamily="34" charset="-122"/>
                          <a:cs typeface="Arial Unicode MS" panose="020B0604020202020204" pitchFamily="34" charset="-128"/>
                        </a:rPr>
                        <a:t>Results in better scores for our practice!!</a:t>
                      </a:r>
                    </a:p>
                  </a:txBody>
                  <a:tcPr marT="6084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CCECDD"/>
                    </a:solidFill>
                  </a:tcPr>
                </a:tc>
              </a:tr>
            </a:tbl>
          </a:graphicData>
        </a:graphic>
      </p:graphicFrame>
    </p:spTree>
    <p:extLst>
      <p:ext uri="{BB962C8B-B14F-4D97-AF65-F5344CB8AC3E}">
        <p14:creationId xmlns:p14="http://schemas.microsoft.com/office/powerpoint/2010/main" val="7256388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308673" y="3198168"/>
            <a:ext cx="261610" cy="461665"/>
          </a:xfrm>
          <a:prstGeom prst="rect">
            <a:avLst/>
          </a:prstGeom>
        </p:spPr>
        <p:txBody>
          <a:bodyPr wrap="none">
            <a:spAutoFit/>
          </a:bodyPr>
          <a:lstStyle/>
          <a:p>
            <a:r>
              <a:rPr lang="en-US" dirty="0" smtClean="0"/>
              <a:t> </a:t>
            </a:r>
            <a:endParaRPr lang="en-US" dirty="0"/>
          </a:p>
        </p:txBody>
      </p:sp>
      <p:sp>
        <p:nvSpPr>
          <p:cNvPr id="2" name="TextBox 1"/>
          <p:cNvSpPr txBox="1"/>
          <p:nvPr/>
        </p:nvSpPr>
        <p:spPr>
          <a:xfrm>
            <a:off x="2209800" y="1066800"/>
            <a:ext cx="4724400" cy="707886"/>
          </a:xfrm>
          <a:prstGeom prst="rect">
            <a:avLst/>
          </a:prstGeom>
          <a:noFill/>
        </p:spPr>
        <p:txBody>
          <a:bodyPr wrap="square" rtlCol="0">
            <a:spAutoFit/>
          </a:bodyPr>
          <a:lstStyle/>
          <a:p>
            <a:pPr algn="ctr"/>
            <a:r>
              <a:rPr lang="en-US" sz="4000" b="1" dirty="0" smtClean="0"/>
              <a:t>Next Steps</a:t>
            </a:r>
            <a:endParaRPr lang="en-US" sz="4000" b="1" dirty="0"/>
          </a:p>
        </p:txBody>
      </p:sp>
      <p:pic>
        <p:nvPicPr>
          <p:cNvPr id="7" name="Picture 2"/>
          <p:cNvPicPr>
            <a:picLocks noChangeAspect="1" noChangeArrowheads="1"/>
          </p:cNvPicPr>
          <p:nvPr/>
        </p:nvPicPr>
        <p:blipFill>
          <a:blip r:embed="rId2" cstate="print"/>
          <a:srcRect/>
          <a:stretch>
            <a:fillRect/>
          </a:stretch>
        </p:blipFill>
        <p:spPr bwMode="auto">
          <a:xfrm>
            <a:off x="838200" y="2178050"/>
            <a:ext cx="1325563" cy="1235075"/>
          </a:xfrm>
          <a:prstGeom prst="rect">
            <a:avLst/>
          </a:prstGeom>
          <a:noFill/>
          <a:ln w="9525">
            <a:solidFill>
              <a:schemeClr val="accent1">
                <a:lumMod val="50000"/>
              </a:schemeClr>
            </a:solidFill>
            <a:miter lim="800000"/>
            <a:headEnd/>
            <a:tailEnd/>
          </a:ln>
        </p:spPr>
      </p:pic>
      <p:pic>
        <p:nvPicPr>
          <p:cNvPr id="8" name="Picture 3"/>
          <p:cNvPicPr>
            <a:picLocks noChangeAspect="1" noChangeArrowheads="1"/>
          </p:cNvPicPr>
          <p:nvPr/>
        </p:nvPicPr>
        <p:blipFill>
          <a:blip r:embed="rId3" cstate="print"/>
          <a:srcRect/>
          <a:stretch>
            <a:fillRect/>
          </a:stretch>
        </p:blipFill>
        <p:spPr bwMode="auto">
          <a:xfrm>
            <a:off x="2667000" y="2178050"/>
            <a:ext cx="1325563" cy="1174750"/>
          </a:xfrm>
          <a:prstGeom prst="rect">
            <a:avLst/>
          </a:prstGeom>
          <a:noFill/>
          <a:ln w="9525">
            <a:solidFill>
              <a:schemeClr val="accent1">
                <a:lumMod val="50000"/>
              </a:schemeClr>
            </a:solidFill>
            <a:miter lim="800000"/>
            <a:headEnd/>
            <a:tailEnd/>
          </a:ln>
        </p:spPr>
      </p:pic>
      <p:pic>
        <p:nvPicPr>
          <p:cNvPr id="10" name="Picture 5"/>
          <p:cNvPicPr>
            <a:picLocks noChangeAspect="1" noChangeArrowheads="1"/>
          </p:cNvPicPr>
          <p:nvPr/>
        </p:nvPicPr>
        <p:blipFill>
          <a:blip r:embed="rId4" cstate="print"/>
          <a:srcRect/>
          <a:stretch>
            <a:fillRect/>
          </a:stretch>
        </p:blipFill>
        <p:spPr bwMode="auto">
          <a:xfrm>
            <a:off x="6172200" y="2178050"/>
            <a:ext cx="1325563" cy="1098550"/>
          </a:xfrm>
          <a:prstGeom prst="rect">
            <a:avLst/>
          </a:prstGeom>
          <a:noFill/>
          <a:ln w="9525">
            <a:solidFill>
              <a:schemeClr val="accent1">
                <a:lumMod val="50000"/>
              </a:schemeClr>
            </a:solidFill>
            <a:miter lim="800000"/>
            <a:headEnd/>
            <a:tailEnd/>
          </a:ln>
        </p:spPr>
      </p:pic>
      <p:sp>
        <p:nvSpPr>
          <p:cNvPr id="4" name="TextBox 3"/>
          <p:cNvSpPr txBox="1"/>
          <p:nvPr/>
        </p:nvSpPr>
        <p:spPr>
          <a:xfrm>
            <a:off x="228600" y="4019719"/>
            <a:ext cx="8686800" cy="1477328"/>
          </a:xfrm>
          <a:prstGeom prst="rect">
            <a:avLst/>
          </a:prstGeom>
          <a:noFill/>
        </p:spPr>
        <p:txBody>
          <a:bodyPr wrap="square" rtlCol="0">
            <a:spAutoFit/>
          </a:bodyPr>
          <a:lstStyle/>
          <a:p>
            <a:pPr marL="342900" indent="-342900">
              <a:buFont typeface="Arial" panose="020B0604020202020204" pitchFamily="34" charset="0"/>
              <a:buChar char="•"/>
            </a:pPr>
            <a:r>
              <a:rPr lang="en-US" sz="3000" dirty="0" smtClean="0"/>
              <a:t>Continue testing ideas to increase IFOB return rates</a:t>
            </a:r>
          </a:p>
          <a:p>
            <a:pPr marL="342900" indent="-342900">
              <a:buFont typeface="Arial" panose="020B0604020202020204" pitchFamily="34" charset="0"/>
              <a:buChar char="•"/>
            </a:pPr>
            <a:r>
              <a:rPr lang="en-US" sz="3000" dirty="0" smtClean="0"/>
              <a:t>Document all steps in EMR</a:t>
            </a:r>
          </a:p>
          <a:p>
            <a:pPr marL="342900" indent="-342900">
              <a:buFont typeface="Arial" panose="020B0604020202020204" pitchFamily="34" charset="0"/>
              <a:buChar char="•"/>
            </a:pPr>
            <a:r>
              <a:rPr lang="en-US" sz="3000" dirty="0" smtClean="0"/>
              <a:t>Complete to last box – PCP Follows-up with patient</a:t>
            </a:r>
            <a:endParaRPr lang="en-US" sz="3000" dirty="0"/>
          </a:p>
        </p:txBody>
      </p:sp>
      <p:sp>
        <p:nvSpPr>
          <p:cNvPr id="11" name="Oval 10"/>
          <p:cNvSpPr/>
          <p:nvPr/>
        </p:nvSpPr>
        <p:spPr bwMode="auto">
          <a:xfrm>
            <a:off x="5943600" y="1905000"/>
            <a:ext cx="1905000" cy="1429693"/>
          </a:xfrm>
          <a:prstGeom prst="ellipse">
            <a:avLst/>
          </a:prstGeom>
          <a:noFill/>
          <a:ln w="38100"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2" name="TextBox 11"/>
          <p:cNvSpPr txBox="1"/>
          <p:nvPr/>
        </p:nvSpPr>
        <p:spPr>
          <a:xfrm>
            <a:off x="2700194" y="2907268"/>
            <a:ext cx="1262389" cy="369332"/>
          </a:xfrm>
          <a:prstGeom prst="rect">
            <a:avLst/>
          </a:prstGeom>
          <a:solidFill>
            <a:schemeClr val="bg1">
              <a:lumMod val="95000"/>
            </a:schemeClr>
          </a:solidFill>
        </p:spPr>
        <p:txBody>
          <a:bodyPr wrap="square" rtlCol="0">
            <a:spAutoFit/>
          </a:bodyPr>
          <a:lstStyle/>
          <a:p>
            <a:r>
              <a:rPr lang="en-US" sz="1800" dirty="0" smtClean="0">
                <a:solidFill>
                  <a:schemeClr val="tx1">
                    <a:lumMod val="75000"/>
                    <a:lumOff val="25000"/>
                  </a:schemeClr>
                </a:solidFill>
                <a:latin typeface="Calibri" panose="020F0502020204030204" pitchFamily="34" charset="0"/>
                <a:cs typeface="Calibri" panose="020F0502020204030204" pitchFamily="34" charset="0"/>
              </a:rPr>
              <a:t>To Practice</a:t>
            </a:r>
            <a:endParaRPr lang="en-US" sz="1800" dirty="0">
              <a:solidFill>
                <a:schemeClr val="tx1">
                  <a:lumMod val="75000"/>
                  <a:lumOff val="25000"/>
                </a:schemeClr>
              </a:solidFill>
              <a:latin typeface="Calibri" panose="020F0502020204030204" pitchFamily="34" charset="0"/>
              <a:cs typeface="Calibri" panose="020F0502020204030204" pitchFamily="34" charset="0"/>
            </a:endParaRPr>
          </a:p>
        </p:txBody>
      </p:sp>
      <p:sp>
        <p:nvSpPr>
          <p:cNvPr id="3" name="TextBox 2"/>
          <p:cNvSpPr txBox="1"/>
          <p:nvPr/>
        </p:nvSpPr>
        <p:spPr>
          <a:xfrm>
            <a:off x="4495800" y="2178050"/>
            <a:ext cx="1325563" cy="1077218"/>
          </a:xfrm>
          <a:prstGeom prst="rect">
            <a:avLst/>
          </a:prstGeom>
          <a:solidFill>
            <a:schemeClr val="bg2">
              <a:lumMod val="20000"/>
              <a:lumOff val="80000"/>
            </a:schemeClr>
          </a:solidFill>
          <a:ln w="38100">
            <a:solidFill>
              <a:schemeClr val="accent1">
                <a:lumMod val="50000"/>
              </a:schemeClr>
            </a:solidFill>
          </a:ln>
        </p:spPr>
        <p:txBody>
          <a:bodyPr wrap="square" rtlCol="0">
            <a:spAutoFit/>
          </a:bodyPr>
          <a:lstStyle/>
          <a:p>
            <a:pPr algn="ctr"/>
            <a:r>
              <a:rPr lang="en-US" sz="1800" dirty="0" smtClean="0">
                <a:solidFill>
                  <a:schemeClr val="tx1">
                    <a:lumMod val="65000"/>
                    <a:lumOff val="35000"/>
                  </a:schemeClr>
                </a:solidFill>
                <a:latin typeface="Calibri" panose="020F0502020204030204" pitchFamily="34" charset="0"/>
                <a:cs typeface="Calibri" panose="020F0502020204030204" pitchFamily="34" charset="0"/>
              </a:rPr>
              <a:t>Clinical A. processes specimen</a:t>
            </a:r>
          </a:p>
          <a:p>
            <a:pPr algn="ctr"/>
            <a:endParaRPr lang="en-US" sz="1000" dirty="0">
              <a:solidFill>
                <a:schemeClr val="tx1">
                  <a:lumMod val="65000"/>
                  <a:lumOff val="3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89672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125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250" fill="hold"/>
                                        <p:tgtEl>
                                          <p:spTgt spid="11"/>
                                        </p:tgtEl>
                                        <p:attrNameLst>
                                          <p:attrName>ppt_x</p:attrName>
                                        </p:attrNameLst>
                                      </p:cBhvr>
                                      <p:tavLst>
                                        <p:tav tm="0">
                                          <p:val>
                                            <p:strVal val="#ppt_x"/>
                                          </p:val>
                                        </p:tav>
                                        <p:tav tm="100000">
                                          <p:val>
                                            <p:strVal val="#ppt_x"/>
                                          </p:val>
                                        </p:tav>
                                      </p:tavLst>
                                    </p:anim>
                                    <p:anim calcmode="lin" valueType="num">
                                      <p:cBhvr additive="base">
                                        <p:cTn id="8" dur="125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theme/theme1.xml><?xml version="1.0" encoding="utf-8"?>
<a:theme xmlns:a="http://schemas.openxmlformats.org/drawingml/2006/main" name="Coalition-MAH powerpoint template">
  <a:themeElements>
    <a:clrScheme name="Blank Presentation 8">
      <a:dk1>
        <a:srgbClr val="000000"/>
      </a:dk1>
      <a:lt1>
        <a:srgbClr val="FFFFFF"/>
      </a:lt1>
      <a:dk2>
        <a:srgbClr val="000000"/>
      </a:dk2>
      <a:lt2>
        <a:srgbClr val="808080"/>
      </a:lt2>
      <a:accent1>
        <a:srgbClr val="00CC99"/>
      </a:accent1>
      <a:accent2>
        <a:srgbClr val="FF0000"/>
      </a:accent2>
      <a:accent3>
        <a:srgbClr val="FFFFFF"/>
      </a:accent3>
      <a:accent4>
        <a:srgbClr val="000000"/>
      </a:accent4>
      <a:accent5>
        <a:srgbClr val="AAE2CA"/>
      </a:accent5>
      <a:accent6>
        <a:srgbClr val="E70000"/>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Blank Presentation 8">
        <a:dk1>
          <a:srgbClr val="000000"/>
        </a:dk1>
        <a:lt1>
          <a:srgbClr val="FFFFFF"/>
        </a:lt1>
        <a:dk2>
          <a:srgbClr val="000000"/>
        </a:dk2>
        <a:lt2>
          <a:srgbClr val="808080"/>
        </a:lt2>
        <a:accent1>
          <a:srgbClr val="00CC99"/>
        </a:accent1>
        <a:accent2>
          <a:srgbClr val="FF0000"/>
        </a:accent2>
        <a:accent3>
          <a:srgbClr val="FFFFFF"/>
        </a:accent3>
        <a:accent4>
          <a:srgbClr val="000000"/>
        </a:accent4>
        <a:accent5>
          <a:srgbClr val="AAE2CA"/>
        </a:accent5>
        <a:accent6>
          <a:srgbClr val="E70000"/>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Coalition-MAH powerpoint template</Template>
  <TotalTime>227</TotalTime>
  <Words>359</Words>
  <Application>Microsoft Office PowerPoint</Application>
  <PresentationFormat>On-screen Show (4:3)</PresentationFormat>
  <Paragraphs>61</Paragraphs>
  <Slides>10</Slides>
  <Notes>1</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Coalition-MAH powerpoint template</vt:lpstr>
      <vt:lpstr>       Mount Auburn Professional Services   Practice Improvement Project  Primary Care Center    </vt:lpstr>
      <vt:lpstr>Practice Improvement Team</vt:lpstr>
      <vt:lpstr>Background</vt:lpstr>
      <vt:lpstr>Aim Statement</vt:lpstr>
      <vt:lpstr>Model For Improvement - 3 Questions</vt:lpstr>
      <vt:lpstr>PowerPoint Presentation</vt:lpstr>
      <vt:lpstr>PowerPoint Presentation</vt:lpstr>
      <vt:lpstr>Surprises</vt:lpstr>
      <vt:lpstr>How will this improve Patient Safety</vt:lpstr>
      <vt:lpstr>PowerPoint Presentation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Capstick</dc:creator>
  <cp:lastModifiedBy>Emily Biocchi</cp:lastModifiedBy>
  <cp:revision>37</cp:revision>
  <dcterms:created xsi:type="dcterms:W3CDTF">2015-02-24T15:47:21Z</dcterms:created>
  <dcterms:modified xsi:type="dcterms:W3CDTF">2015-12-21T19:07:12Z</dcterms:modified>
</cp:coreProperties>
</file>